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25203150" cy="34204275"/>
  <p:notesSz cx="12142788" cy="16643350"/>
  <p:defaultTextStyle>
    <a:defPPr>
      <a:defRPr lang="el-GR"/>
    </a:defPPr>
    <a:lvl1pPr algn="l" defTabSz="3394075" rtl="0" fontAlgn="base">
      <a:spcBef>
        <a:spcPct val="0"/>
      </a:spcBef>
      <a:spcAft>
        <a:spcPct val="0"/>
      </a:spcAft>
      <a:defRPr sz="6700" kern="1200">
        <a:solidFill>
          <a:schemeClr val="tx1"/>
        </a:solidFill>
        <a:latin typeface="Arial" charset="0"/>
        <a:ea typeface="+mn-ea"/>
        <a:cs typeface="+mn-cs"/>
      </a:defRPr>
    </a:lvl1pPr>
    <a:lvl2pPr marL="1697038" indent="-1239838" algn="l" defTabSz="3394075" rtl="0" fontAlgn="base">
      <a:spcBef>
        <a:spcPct val="0"/>
      </a:spcBef>
      <a:spcAft>
        <a:spcPct val="0"/>
      </a:spcAft>
      <a:defRPr sz="6700" kern="1200">
        <a:solidFill>
          <a:schemeClr val="tx1"/>
        </a:solidFill>
        <a:latin typeface="Arial" charset="0"/>
        <a:ea typeface="+mn-ea"/>
        <a:cs typeface="+mn-cs"/>
      </a:defRPr>
    </a:lvl2pPr>
    <a:lvl3pPr marL="3394075" indent="-2479675" algn="l" defTabSz="3394075" rtl="0" fontAlgn="base">
      <a:spcBef>
        <a:spcPct val="0"/>
      </a:spcBef>
      <a:spcAft>
        <a:spcPct val="0"/>
      </a:spcAft>
      <a:defRPr sz="6700" kern="1200">
        <a:solidFill>
          <a:schemeClr val="tx1"/>
        </a:solidFill>
        <a:latin typeface="Arial" charset="0"/>
        <a:ea typeface="+mn-ea"/>
        <a:cs typeface="+mn-cs"/>
      </a:defRPr>
    </a:lvl3pPr>
    <a:lvl4pPr marL="5091113" indent="-3719513" algn="l" defTabSz="3394075" rtl="0" fontAlgn="base">
      <a:spcBef>
        <a:spcPct val="0"/>
      </a:spcBef>
      <a:spcAft>
        <a:spcPct val="0"/>
      </a:spcAft>
      <a:defRPr sz="6700" kern="1200">
        <a:solidFill>
          <a:schemeClr val="tx1"/>
        </a:solidFill>
        <a:latin typeface="Arial" charset="0"/>
        <a:ea typeface="+mn-ea"/>
        <a:cs typeface="+mn-cs"/>
      </a:defRPr>
    </a:lvl4pPr>
    <a:lvl5pPr marL="6788150" indent="-4959350" algn="l" defTabSz="3394075" rtl="0" fontAlgn="base">
      <a:spcBef>
        <a:spcPct val="0"/>
      </a:spcBef>
      <a:spcAft>
        <a:spcPct val="0"/>
      </a:spcAft>
      <a:defRPr sz="6700" kern="1200">
        <a:solidFill>
          <a:schemeClr val="tx1"/>
        </a:solidFill>
        <a:latin typeface="Arial" charset="0"/>
        <a:ea typeface="+mn-ea"/>
        <a:cs typeface="+mn-cs"/>
      </a:defRPr>
    </a:lvl5pPr>
    <a:lvl6pPr marL="2286000" algn="l" defTabSz="914400" rtl="0" eaLnBrk="1" latinLnBrk="0" hangingPunct="1">
      <a:defRPr sz="6700" kern="1200">
        <a:solidFill>
          <a:schemeClr val="tx1"/>
        </a:solidFill>
        <a:latin typeface="Arial" charset="0"/>
        <a:ea typeface="+mn-ea"/>
        <a:cs typeface="+mn-cs"/>
      </a:defRPr>
    </a:lvl6pPr>
    <a:lvl7pPr marL="2743200" algn="l" defTabSz="914400" rtl="0" eaLnBrk="1" latinLnBrk="0" hangingPunct="1">
      <a:defRPr sz="6700" kern="1200">
        <a:solidFill>
          <a:schemeClr val="tx1"/>
        </a:solidFill>
        <a:latin typeface="Arial" charset="0"/>
        <a:ea typeface="+mn-ea"/>
        <a:cs typeface="+mn-cs"/>
      </a:defRPr>
    </a:lvl7pPr>
    <a:lvl8pPr marL="3200400" algn="l" defTabSz="914400" rtl="0" eaLnBrk="1" latinLnBrk="0" hangingPunct="1">
      <a:defRPr sz="6700" kern="1200">
        <a:solidFill>
          <a:schemeClr val="tx1"/>
        </a:solidFill>
        <a:latin typeface="Arial" charset="0"/>
        <a:ea typeface="+mn-ea"/>
        <a:cs typeface="+mn-cs"/>
      </a:defRPr>
    </a:lvl8pPr>
    <a:lvl9pPr marL="3657600" algn="l" defTabSz="914400" rtl="0" eaLnBrk="1" latinLnBrk="0" hangingPunct="1">
      <a:defRPr sz="67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773">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1399"/>
    <a:srgbClr val="2F14A0"/>
    <a:srgbClr val="000099"/>
    <a:srgbClr val="3617BB"/>
    <a:srgbClr val="FFFF99"/>
    <a:srgbClr val="EBEB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70" d="100"/>
          <a:sy n="70" d="100"/>
        </p:scale>
        <p:origin x="864" y="144"/>
      </p:cViewPr>
      <p:guideLst>
        <p:guide orient="horz" pos="10773"/>
        <p:guide pos="793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890236" y="10625497"/>
            <a:ext cx="21422678" cy="7331750"/>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3780473" y="19382422"/>
            <a:ext cx="17642205" cy="8741093"/>
          </a:xfrm>
        </p:spPr>
        <p:txBody>
          <a:bodyPr/>
          <a:lstStyle>
            <a:lvl1pPr marL="0" indent="0" algn="ctr">
              <a:buNone/>
              <a:defRPr>
                <a:solidFill>
                  <a:schemeClr val="tx1">
                    <a:tint val="75000"/>
                  </a:schemeClr>
                </a:solidFill>
              </a:defRPr>
            </a:lvl1pPr>
            <a:lvl2pPr marL="1697355" indent="0" algn="ctr">
              <a:buNone/>
              <a:defRPr>
                <a:solidFill>
                  <a:schemeClr val="tx1">
                    <a:tint val="75000"/>
                  </a:schemeClr>
                </a:solidFill>
              </a:defRPr>
            </a:lvl2pPr>
            <a:lvl3pPr marL="3394710" indent="0" algn="ctr">
              <a:buNone/>
              <a:defRPr>
                <a:solidFill>
                  <a:schemeClr val="tx1">
                    <a:tint val="75000"/>
                  </a:schemeClr>
                </a:solidFill>
              </a:defRPr>
            </a:lvl3pPr>
            <a:lvl4pPr marL="5092065" indent="0" algn="ctr">
              <a:buNone/>
              <a:defRPr>
                <a:solidFill>
                  <a:schemeClr val="tx1">
                    <a:tint val="75000"/>
                  </a:schemeClr>
                </a:solidFill>
              </a:defRPr>
            </a:lvl4pPr>
            <a:lvl5pPr marL="6789420" indent="0" algn="ctr">
              <a:buNone/>
              <a:defRPr>
                <a:solidFill>
                  <a:schemeClr val="tx1">
                    <a:tint val="75000"/>
                  </a:schemeClr>
                </a:solidFill>
              </a:defRPr>
            </a:lvl5pPr>
            <a:lvl6pPr marL="8486775" indent="0" algn="ctr">
              <a:buNone/>
              <a:defRPr>
                <a:solidFill>
                  <a:schemeClr val="tx1">
                    <a:tint val="75000"/>
                  </a:schemeClr>
                </a:solidFill>
              </a:defRPr>
            </a:lvl6pPr>
            <a:lvl7pPr marL="10184130" indent="0" algn="ctr">
              <a:buNone/>
              <a:defRPr>
                <a:solidFill>
                  <a:schemeClr val="tx1">
                    <a:tint val="75000"/>
                  </a:schemeClr>
                </a:solidFill>
              </a:defRPr>
            </a:lvl7pPr>
            <a:lvl8pPr marL="11881485" indent="0" algn="ctr">
              <a:buNone/>
              <a:defRPr>
                <a:solidFill>
                  <a:schemeClr val="tx1">
                    <a:tint val="75000"/>
                  </a:schemeClr>
                </a:solidFill>
              </a:defRPr>
            </a:lvl8pPr>
            <a:lvl9pPr marL="1357884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207BFA4A-70BF-48F3-840B-8CB0E5BC4291}" type="datetimeFigureOut">
              <a:rPr lang="el-GR"/>
              <a:pPr>
                <a:defRPr/>
              </a:pPr>
              <a:t>16/4/20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BF83994-5E06-4842-BEA4-E8730AA17101}"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18478018-06E0-4D79-923F-A43EE7F111CD}" type="datetimeFigureOut">
              <a:rPr lang="el-GR"/>
              <a:pPr>
                <a:defRPr/>
              </a:pPr>
              <a:t>16/4/20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1417752-3B44-4677-9FB4-9D255A70BED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50362545" y="6832940"/>
            <a:ext cx="15629453" cy="145558193"/>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3474184" y="6832940"/>
            <a:ext cx="46468308" cy="145558193"/>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92584B79-6328-4C41-8B70-860EA71D6A67}" type="datetimeFigureOut">
              <a:rPr lang="el-GR"/>
              <a:pPr>
                <a:defRPr/>
              </a:pPr>
              <a:t>16/4/20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69964B1-9174-4687-BE55-4E3A9B61F65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0FC78F97-9CE4-4618-B95C-DA0C261D922D}" type="datetimeFigureOut">
              <a:rPr lang="el-GR"/>
              <a:pPr>
                <a:defRPr/>
              </a:pPr>
              <a:t>16/4/20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61C6CC8-0964-4A6D-BD0A-2808B07880C7}"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990875" y="21979416"/>
            <a:ext cx="21422678" cy="6793349"/>
          </a:xfrm>
        </p:spPr>
        <p:txBody>
          <a:bodyPr anchor="t"/>
          <a:lstStyle>
            <a:lvl1pPr algn="l">
              <a:defRPr sz="14900" b="1" cap="all"/>
            </a:lvl1pPr>
          </a:lstStyle>
          <a:p>
            <a:r>
              <a:rPr lang="el-GR"/>
              <a:t>Kλικ για επεξεργασία του τίτλου</a:t>
            </a:r>
          </a:p>
        </p:txBody>
      </p:sp>
      <p:sp>
        <p:nvSpPr>
          <p:cNvPr id="3" name="2 - Θέση κειμένου"/>
          <p:cNvSpPr>
            <a:spLocks noGrp="1"/>
          </p:cNvSpPr>
          <p:nvPr>
            <p:ph type="body" idx="1"/>
          </p:nvPr>
        </p:nvSpPr>
        <p:spPr>
          <a:xfrm>
            <a:off x="1990875" y="14497233"/>
            <a:ext cx="21422678" cy="7482183"/>
          </a:xfrm>
        </p:spPr>
        <p:txBody>
          <a:bodyPr anchor="b"/>
          <a:lstStyle>
            <a:lvl1pPr marL="0" indent="0">
              <a:buNone/>
              <a:defRPr sz="7400">
                <a:solidFill>
                  <a:schemeClr val="tx1">
                    <a:tint val="75000"/>
                  </a:schemeClr>
                </a:solidFill>
              </a:defRPr>
            </a:lvl1pPr>
            <a:lvl2pPr marL="1697355" indent="0">
              <a:buNone/>
              <a:defRPr sz="6700">
                <a:solidFill>
                  <a:schemeClr val="tx1">
                    <a:tint val="75000"/>
                  </a:schemeClr>
                </a:solidFill>
              </a:defRPr>
            </a:lvl2pPr>
            <a:lvl3pPr marL="3394710" indent="0">
              <a:buNone/>
              <a:defRPr sz="5900">
                <a:solidFill>
                  <a:schemeClr val="tx1">
                    <a:tint val="75000"/>
                  </a:schemeClr>
                </a:solidFill>
              </a:defRPr>
            </a:lvl3pPr>
            <a:lvl4pPr marL="5092065" indent="0">
              <a:buNone/>
              <a:defRPr sz="5200">
                <a:solidFill>
                  <a:schemeClr val="tx1">
                    <a:tint val="75000"/>
                  </a:schemeClr>
                </a:solidFill>
              </a:defRPr>
            </a:lvl4pPr>
            <a:lvl5pPr marL="6789420" indent="0">
              <a:buNone/>
              <a:defRPr sz="5200">
                <a:solidFill>
                  <a:schemeClr val="tx1">
                    <a:tint val="75000"/>
                  </a:schemeClr>
                </a:solidFill>
              </a:defRPr>
            </a:lvl5pPr>
            <a:lvl6pPr marL="8486775" indent="0">
              <a:buNone/>
              <a:defRPr sz="5200">
                <a:solidFill>
                  <a:schemeClr val="tx1">
                    <a:tint val="75000"/>
                  </a:schemeClr>
                </a:solidFill>
              </a:defRPr>
            </a:lvl6pPr>
            <a:lvl7pPr marL="10184130" indent="0">
              <a:buNone/>
              <a:defRPr sz="5200">
                <a:solidFill>
                  <a:schemeClr val="tx1">
                    <a:tint val="75000"/>
                  </a:schemeClr>
                </a:solidFill>
              </a:defRPr>
            </a:lvl7pPr>
            <a:lvl8pPr marL="11881485" indent="0">
              <a:buNone/>
              <a:defRPr sz="5200">
                <a:solidFill>
                  <a:schemeClr val="tx1">
                    <a:tint val="75000"/>
                  </a:schemeClr>
                </a:solidFill>
              </a:defRPr>
            </a:lvl8pPr>
            <a:lvl9pPr marL="13578840" indent="0">
              <a:buNone/>
              <a:defRPr sz="52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377D94BF-3124-4C3A-88D8-2977434DD815}" type="datetimeFigureOut">
              <a:rPr lang="el-GR"/>
              <a:pPr>
                <a:defRPr/>
              </a:pPr>
              <a:t>16/4/20</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FDD9599-6217-45B1-A7A1-8D1948ABF912}"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3474184" y="39802060"/>
            <a:ext cx="31048881" cy="112589072"/>
          </a:xfrm>
        </p:spPr>
        <p:txBody>
          <a:bodyPr/>
          <a:lstStyle>
            <a:lvl1pPr>
              <a:defRPr sz="10400"/>
            </a:lvl1pPr>
            <a:lvl2pPr>
              <a:defRPr sz="8900"/>
            </a:lvl2pPr>
            <a:lvl3pPr>
              <a:defRPr sz="7400"/>
            </a:lvl3pPr>
            <a:lvl4pPr>
              <a:defRPr sz="6700"/>
            </a:lvl4pPr>
            <a:lvl5pPr>
              <a:defRPr sz="6700"/>
            </a:lvl5pPr>
            <a:lvl6pPr>
              <a:defRPr sz="6700"/>
            </a:lvl6pPr>
            <a:lvl7pPr>
              <a:defRPr sz="6700"/>
            </a:lvl7pPr>
            <a:lvl8pPr>
              <a:defRPr sz="6700"/>
            </a:lvl8pPr>
            <a:lvl9pPr>
              <a:defRPr sz="67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34943117" y="39802060"/>
            <a:ext cx="31048881" cy="112589072"/>
          </a:xfrm>
        </p:spPr>
        <p:txBody>
          <a:bodyPr/>
          <a:lstStyle>
            <a:lvl1pPr>
              <a:defRPr sz="10400"/>
            </a:lvl1pPr>
            <a:lvl2pPr>
              <a:defRPr sz="8900"/>
            </a:lvl2pPr>
            <a:lvl3pPr>
              <a:defRPr sz="7400"/>
            </a:lvl3pPr>
            <a:lvl4pPr>
              <a:defRPr sz="6700"/>
            </a:lvl4pPr>
            <a:lvl5pPr>
              <a:defRPr sz="6700"/>
            </a:lvl5pPr>
            <a:lvl6pPr>
              <a:defRPr sz="6700"/>
            </a:lvl6pPr>
            <a:lvl7pPr>
              <a:defRPr sz="6700"/>
            </a:lvl7pPr>
            <a:lvl8pPr>
              <a:defRPr sz="6700"/>
            </a:lvl8pPr>
            <a:lvl9pPr>
              <a:defRPr sz="67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p:cNvSpPr>
            <a:spLocks noGrp="1"/>
          </p:cNvSpPr>
          <p:nvPr>
            <p:ph type="dt" sz="half" idx="10"/>
          </p:nvPr>
        </p:nvSpPr>
        <p:spPr/>
        <p:txBody>
          <a:bodyPr/>
          <a:lstStyle>
            <a:lvl1pPr>
              <a:defRPr/>
            </a:lvl1pPr>
          </a:lstStyle>
          <a:p>
            <a:pPr>
              <a:defRPr/>
            </a:pPr>
            <a:fld id="{04CDBFE9-8DF8-48A6-BF15-596A1D9AAD9F}" type="datetimeFigureOut">
              <a:rPr lang="el-GR"/>
              <a:pPr>
                <a:defRPr/>
              </a:pPr>
              <a:t>16/4/20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E9A85D1-0AD3-4C61-9B30-6CF4535C4688}"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260158" y="1369757"/>
            <a:ext cx="22682835" cy="5700713"/>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1260158" y="7656376"/>
            <a:ext cx="11135768" cy="3190813"/>
          </a:xfrm>
        </p:spPr>
        <p:txBody>
          <a:bodyPr anchor="b"/>
          <a:lstStyle>
            <a:lvl1pPr marL="0" indent="0">
              <a:buNone/>
              <a:defRPr sz="8900" b="1"/>
            </a:lvl1pPr>
            <a:lvl2pPr marL="1697355" indent="0">
              <a:buNone/>
              <a:defRPr sz="7400" b="1"/>
            </a:lvl2pPr>
            <a:lvl3pPr marL="3394710" indent="0">
              <a:buNone/>
              <a:defRPr sz="6700" b="1"/>
            </a:lvl3pPr>
            <a:lvl4pPr marL="5092065" indent="0">
              <a:buNone/>
              <a:defRPr sz="5900" b="1"/>
            </a:lvl4pPr>
            <a:lvl5pPr marL="6789420" indent="0">
              <a:buNone/>
              <a:defRPr sz="5900" b="1"/>
            </a:lvl5pPr>
            <a:lvl6pPr marL="8486775" indent="0">
              <a:buNone/>
              <a:defRPr sz="5900" b="1"/>
            </a:lvl6pPr>
            <a:lvl7pPr marL="10184130" indent="0">
              <a:buNone/>
              <a:defRPr sz="5900" b="1"/>
            </a:lvl7pPr>
            <a:lvl8pPr marL="11881485" indent="0">
              <a:buNone/>
              <a:defRPr sz="5900" b="1"/>
            </a:lvl8pPr>
            <a:lvl9pPr marL="13578840" indent="0">
              <a:buNone/>
              <a:defRPr sz="59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1260158" y="10847189"/>
            <a:ext cx="11135768" cy="19707049"/>
          </a:xfrm>
        </p:spPr>
        <p:txBody>
          <a:bodyPr/>
          <a:lstStyle>
            <a:lvl1pPr>
              <a:defRPr sz="8900"/>
            </a:lvl1pPr>
            <a:lvl2pPr>
              <a:defRPr sz="7400"/>
            </a:lvl2pPr>
            <a:lvl3pPr>
              <a:defRPr sz="6700"/>
            </a:lvl3pPr>
            <a:lvl4pPr>
              <a:defRPr sz="5900"/>
            </a:lvl4pPr>
            <a:lvl5pPr>
              <a:defRPr sz="5900"/>
            </a:lvl5pPr>
            <a:lvl6pPr>
              <a:defRPr sz="5900"/>
            </a:lvl6pPr>
            <a:lvl7pPr>
              <a:defRPr sz="5900"/>
            </a:lvl7pPr>
            <a:lvl8pPr>
              <a:defRPr sz="5900"/>
            </a:lvl8pPr>
            <a:lvl9pPr>
              <a:defRPr sz="5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12802852" y="7656376"/>
            <a:ext cx="11140142" cy="3190813"/>
          </a:xfrm>
        </p:spPr>
        <p:txBody>
          <a:bodyPr anchor="b"/>
          <a:lstStyle>
            <a:lvl1pPr marL="0" indent="0">
              <a:buNone/>
              <a:defRPr sz="8900" b="1"/>
            </a:lvl1pPr>
            <a:lvl2pPr marL="1697355" indent="0">
              <a:buNone/>
              <a:defRPr sz="7400" b="1"/>
            </a:lvl2pPr>
            <a:lvl3pPr marL="3394710" indent="0">
              <a:buNone/>
              <a:defRPr sz="6700" b="1"/>
            </a:lvl3pPr>
            <a:lvl4pPr marL="5092065" indent="0">
              <a:buNone/>
              <a:defRPr sz="5900" b="1"/>
            </a:lvl4pPr>
            <a:lvl5pPr marL="6789420" indent="0">
              <a:buNone/>
              <a:defRPr sz="5900" b="1"/>
            </a:lvl5pPr>
            <a:lvl6pPr marL="8486775" indent="0">
              <a:buNone/>
              <a:defRPr sz="5900" b="1"/>
            </a:lvl6pPr>
            <a:lvl7pPr marL="10184130" indent="0">
              <a:buNone/>
              <a:defRPr sz="5900" b="1"/>
            </a:lvl7pPr>
            <a:lvl8pPr marL="11881485" indent="0">
              <a:buNone/>
              <a:defRPr sz="5900" b="1"/>
            </a:lvl8pPr>
            <a:lvl9pPr marL="13578840" indent="0">
              <a:buNone/>
              <a:defRPr sz="59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12802852" y="10847189"/>
            <a:ext cx="11140142" cy="19707049"/>
          </a:xfrm>
        </p:spPr>
        <p:txBody>
          <a:bodyPr/>
          <a:lstStyle>
            <a:lvl1pPr>
              <a:defRPr sz="8900"/>
            </a:lvl1pPr>
            <a:lvl2pPr>
              <a:defRPr sz="7400"/>
            </a:lvl2pPr>
            <a:lvl3pPr>
              <a:defRPr sz="6700"/>
            </a:lvl3pPr>
            <a:lvl4pPr>
              <a:defRPr sz="5900"/>
            </a:lvl4pPr>
            <a:lvl5pPr>
              <a:defRPr sz="5900"/>
            </a:lvl5pPr>
            <a:lvl6pPr>
              <a:defRPr sz="5900"/>
            </a:lvl6pPr>
            <a:lvl7pPr>
              <a:defRPr sz="5900"/>
            </a:lvl7pPr>
            <a:lvl8pPr>
              <a:defRPr sz="5900"/>
            </a:lvl8pPr>
            <a:lvl9pPr>
              <a:defRPr sz="5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p:cNvSpPr>
            <a:spLocks noGrp="1"/>
          </p:cNvSpPr>
          <p:nvPr>
            <p:ph type="dt" sz="half" idx="10"/>
          </p:nvPr>
        </p:nvSpPr>
        <p:spPr/>
        <p:txBody>
          <a:bodyPr/>
          <a:lstStyle>
            <a:lvl1pPr>
              <a:defRPr/>
            </a:lvl1pPr>
          </a:lstStyle>
          <a:p>
            <a:pPr>
              <a:defRPr/>
            </a:pPr>
            <a:fld id="{F4EC1BD2-380E-46D3-B7FE-A418A4B2A26C}" type="datetimeFigureOut">
              <a:rPr lang="el-GR"/>
              <a:pPr>
                <a:defRPr/>
              </a:pPr>
              <a:t>16/4/20</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9F11FA25-D744-4835-A222-3BA9AC0DBBD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3 - Θέση ημερομηνίας"/>
          <p:cNvSpPr>
            <a:spLocks noGrp="1"/>
          </p:cNvSpPr>
          <p:nvPr>
            <p:ph type="dt" sz="half" idx="10"/>
          </p:nvPr>
        </p:nvSpPr>
        <p:spPr/>
        <p:txBody>
          <a:bodyPr/>
          <a:lstStyle>
            <a:lvl1pPr>
              <a:defRPr/>
            </a:lvl1pPr>
          </a:lstStyle>
          <a:p>
            <a:pPr>
              <a:defRPr/>
            </a:pPr>
            <a:fld id="{8705BE21-C72E-4ADA-A4AF-109F09685243}" type="datetimeFigureOut">
              <a:rPr lang="el-GR"/>
              <a:pPr>
                <a:defRPr/>
              </a:pPr>
              <a:t>16/4/20</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6C04063A-9988-49AF-BE9C-53D95F76DECD}"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13652A09-E862-4B36-8D6D-98865A31262D}" type="datetimeFigureOut">
              <a:rPr lang="el-GR"/>
              <a:pPr>
                <a:defRPr/>
              </a:pPr>
              <a:t>16/4/20</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096CAB30-1208-4837-BC10-03C95238CFB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260159" y="1361837"/>
            <a:ext cx="8291663" cy="5795724"/>
          </a:xfrm>
        </p:spPr>
        <p:txBody>
          <a:bodyPr anchor="b"/>
          <a:lstStyle>
            <a:lvl1pPr algn="l">
              <a:defRPr sz="7400" b="1"/>
            </a:lvl1pPr>
          </a:lstStyle>
          <a:p>
            <a:r>
              <a:rPr lang="el-GR"/>
              <a:t>Kλικ για επεξεργασία του τίτλου</a:t>
            </a:r>
          </a:p>
        </p:txBody>
      </p:sp>
      <p:sp>
        <p:nvSpPr>
          <p:cNvPr id="3" name="2 - Θέση περιεχομένου"/>
          <p:cNvSpPr>
            <a:spLocks noGrp="1"/>
          </p:cNvSpPr>
          <p:nvPr>
            <p:ph idx="1"/>
          </p:nvPr>
        </p:nvSpPr>
        <p:spPr>
          <a:xfrm>
            <a:off x="9853732" y="1361839"/>
            <a:ext cx="14089261" cy="29192401"/>
          </a:xfrm>
        </p:spPr>
        <p:txBody>
          <a:bodyPr/>
          <a:lstStyle>
            <a:lvl1pPr>
              <a:defRPr sz="11900"/>
            </a:lvl1pPr>
            <a:lvl2pPr>
              <a:defRPr sz="10400"/>
            </a:lvl2pPr>
            <a:lvl3pPr>
              <a:defRPr sz="8900"/>
            </a:lvl3pPr>
            <a:lvl4pPr>
              <a:defRPr sz="7400"/>
            </a:lvl4pPr>
            <a:lvl5pPr>
              <a:defRPr sz="7400"/>
            </a:lvl5pPr>
            <a:lvl6pPr>
              <a:defRPr sz="7400"/>
            </a:lvl6pPr>
            <a:lvl7pPr>
              <a:defRPr sz="7400"/>
            </a:lvl7pPr>
            <a:lvl8pPr>
              <a:defRPr sz="7400"/>
            </a:lvl8pPr>
            <a:lvl9pPr>
              <a:defRPr sz="74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1260159" y="7157564"/>
            <a:ext cx="8291663" cy="23396677"/>
          </a:xfrm>
        </p:spPr>
        <p:txBody>
          <a:bodyPr/>
          <a:lstStyle>
            <a:lvl1pPr marL="0" indent="0">
              <a:buNone/>
              <a:defRPr sz="5200"/>
            </a:lvl1pPr>
            <a:lvl2pPr marL="1697355" indent="0">
              <a:buNone/>
              <a:defRPr sz="4500"/>
            </a:lvl2pPr>
            <a:lvl3pPr marL="3394710" indent="0">
              <a:buNone/>
              <a:defRPr sz="3700"/>
            </a:lvl3pPr>
            <a:lvl4pPr marL="5092065" indent="0">
              <a:buNone/>
              <a:defRPr sz="3300"/>
            </a:lvl4pPr>
            <a:lvl5pPr marL="6789420" indent="0">
              <a:buNone/>
              <a:defRPr sz="3300"/>
            </a:lvl5pPr>
            <a:lvl6pPr marL="8486775" indent="0">
              <a:buNone/>
              <a:defRPr sz="3300"/>
            </a:lvl6pPr>
            <a:lvl7pPr marL="10184130" indent="0">
              <a:buNone/>
              <a:defRPr sz="3300"/>
            </a:lvl7pPr>
            <a:lvl8pPr marL="11881485" indent="0">
              <a:buNone/>
              <a:defRPr sz="3300"/>
            </a:lvl8pPr>
            <a:lvl9pPr marL="13578840" indent="0">
              <a:buNone/>
              <a:defRPr sz="33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AC43A00-C671-4D7D-987D-D857423A10DD}" type="datetimeFigureOut">
              <a:rPr lang="el-GR"/>
              <a:pPr>
                <a:defRPr/>
              </a:pPr>
              <a:t>16/4/20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7D3B391A-3C2A-4DF9-ADF2-DA08F9260754}"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939994" y="23942992"/>
            <a:ext cx="15121890" cy="2826606"/>
          </a:xfrm>
        </p:spPr>
        <p:txBody>
          <a:bodyPr anchor="b"/>
          <a:lstStyle>
            <a:lvl1pPr algn="l">
              <a:defRPr sz="7400" b="1"/>
            </a:lvl1pPr>
          </a:lstStyle>
          <a:p>
            <a:r>
              <a:rPr lang="el-GR"/>
              <a:t>Kλικ για επεξεργασία του τίτλου</a:t>
            </a:r>
          </a:p>
        </p:txBody>
      </p:sp>
      <p:sp>
        <p:nvSpPr>
          <p:cNvPr id="3" name="2 - Θέση εικόνας"/>
          <p:cNvSpPr>
            <a:spLocks noGrp="1"/>
          </p:cNvSpPr>
          <p:nvPr>
            <p:ph type="pic" idx="1"/>
          </p:nvPr>
        </p:nvSpPr>
        <p:spPr>
          <a:xfrm>
            <a:off x="4939994" y="3056215"/>
            <a:ext cx="15121890" cy="20522565"/>
          </a:xfrm>
        </p:spPr>
        <p:txBody>
          <a:bodyPr rtlCol="0">
            <a:normAutofit/>
          </a:bodyPr>
          <a:lstStyle>
            <a:lvl1pPr marL="0" indent="0">
              <a:buNone/>
              <a:defRPr sz="11900"/>
            </a:lvl1pPr>
            <a:lvl2pPr marL="1697355" indent="0">
              <a:buNone/>
              <a:defRPr sz="10400"/>
            </a:lvl2pPr>
            <a:lvl3pPr marL="3394710" indent="0">
              <a:buNone/>
              <a:defRPr sz="8900"/>
            </a:lvl3pPr>
            <a:lvl4pPr marL="5092065" indent="0">
              <a:buNone/>
              <a:defRPr sz="7400"/>
            </a:lvl4pPr>
            <a:lvl5pPr marL="6789420" indent="0">
              <a:buNone/>
              <a:defRPr sz="7400"/>
            </a:lvl5pPr>
            <a:lvl6pPr marL="8486775" indent="0">
              <a:buNone/>
              <a:defRPr sz="7400"/>
            </a:lvl6pPr>
            <a:lvl7pPr marL="10184130" indent="0">
              <a:buNone/>
              <a:defRPr sz="7400"/>
            </a:lvl7pPr>
            <a:lvl8pPr marL="11881485" indent="0">
              <a:buNone/>
              <a:defRPr sz="7400"/>
            </a:lvl8pPr>
            <a:lvl9pPr marL="13578840" indent="0">
              <a:buNone/>
              <a:defRPr sz="7400"/>
            </a:lvl9pPr>
          </a:lstStyle>
          <a:p>
            <a:pPr lvl="0"/>
            <a:endParaRPr lang="el-GR" noProof="0"/>
          </a:p>
        </p:txBody>
      </p:sp>
      <p:sp>
        <p:nvSpPr>
          <p:cNvPr id="4" name="3 - Θέση κειμένου"/>
          <p:cNvSpPr>
            <a:spLocks noGrp="1"/>
          </p:cNvSpPr>
          <p:nvPr>
            <p:ph type="body" sz="half" idx="2"/>
          </p:nvPr>
        </p:nvSpPr>
        <p:spPr>
          <a:xfrm>
            <a:off x="4939994" y="26769598"/>
            <a:ext cx="15121890" cy="4014249"/>
          </a:xfrm>
        </p:spPr>
        <p:txBody>
          <a:bodyPr/>
          <a:lstStyle>
            <a:lvl1pPr marL="0" indent="0">
              <a:buNone/>
              <a:defRPr sz="5200"/>
            </a:lvl1pPr>
            <a:lvl2pPr marL="1697355" indent="0">
              <a:buNone/>
              <a:defRPr sz="4500"/>
            </a:lvl2pPr>
            <a:lvl3pPr marL="3394710" indent="0">
              <a:buNone/>
              <a:defRPr sz="3700"/>
            </a:lvl3pPr>
            <a:lvl4pPr marL="5092065" indent="0">
              <a:buNone/>
              <a:defRPr sz="3300"/>
            </a:lvl4pPr>
            <a:lvl5pPr marL="6789420" indent="0">
              <a:buNone/>
              <a:defRPr sz="3300"/>
            </a:lvl5pPr>
            <a:lvl6pPr marL="8486775" indent="0">
              <a:buNone/>
              <a:defRPr sz="3300"/>
            </a:lvl6pPr>
            <a:lvl7pPr marL="10184130" indent="0">
              <a:buNone/>
              <a:defRPr sz="3300"/>
            </a:lvl7pPr>
            <a:lvl8pPr marL="11881485" indent="0">
              <a:buNone/>
              <a:defRPr sz="3300"/>
            </a:lvl8pPr>
            <a:lvl9pPr marL="13578840" indent="0">
              <a:buNone/>
              <a:defRPr sz="33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F97E1DF3-4C54-4663-B6B1-EB699969DC6B}" type="datetimeFigureOut">
              <a:rPr lang="el-GR"/>
              <a:pPr>
                <a:defRPr/>
              </a:pPr>
              <a:t>16/4/20</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50FD7D27-38AD-4877-ACA8-7F5B56EDAF37}"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1 - Θέση τίτλου"/>
          <p:cNvSpPr>
            <a:spLocks noGrp="1"/>
          </p:cNvSpPr>
          <p:nvPr>
            <p:ph type="title"/>
          </p:nvPr>
        </p:nvSpPr>
        <p:spPr bwMode="auto">
          <a:xfrm>
            <a:off x="1260475" y="1370013"/>
            <a:ext cx="22682200" cy="5700712"/>
          </a:xfrm>
          <a:prstGeom prst="rect">
            <a:avLst/>
          </a:prstGeom>
          <a:noFill/>
          <a:ln w="9525">
            <a:noFill/>
            <a:miter lim="800000"/>
            <a:headEnd/>
            <a:tailEnd/>
          </a:ln>
        </p:spPr>
        <p:txBody>
          <a:bodyPr vert="horz" wrap="square" lIns="339471" tIns="169736" rIns="339471" bIns="169736" numCol="1" anchor="ctr" anchorCtr="0" compatLnSpc="1">
            <a:prstTxWarp prst="textNoShape">
              <a:avLst/>
            </a:prstTxWarp>
          </a:bodyPr>
          <a:lstStyle/>
          <a:p>
            <a:pPr lvl="0"/>
            <a:r>
              <a:rPr lang="el-GR"/>
              <a:t>Kλικ για επεξεργασία του τίτλου</a:t>
            </a:r>
          </a:p>
        </p:txBody>
      </p:sp>
      <p:sp>
        <p:nvSpPr>
          <p:cNvPr id="14339" name="2 - Θέση κειμένου"/>
          <p:cNvSpPr>
            <a:spLocks noGrp="1"/>
          </p:cNvSpPr>
          <p:nvPr>
            <p:ph type="body" idx="1"/>
          </p:nvPr>
        </p:nvSpPr>
        <p:spPr bwMode="auto">
          <a:xfrm>
            <a:off x="1260475" y="7980363"/>
            <a:ext cx="22682200" cy="22574250"/>
          </a:xfrm>
          <a:prstGeom prst="rect">
            <a:avLst/>
          </a:prstGeom>
          <a:noFill/>
          <a:ln w="9525">
            <a:noFill/>
            <a:miter lim="800000"/>
            <a:headEnd/>
            <a:tailEnd/>
          </a:ln>
        </p:spPr>
        <p:txBody>
          <a:bodyPr vert="horz" wrap="square" lIns="339471" tIns="169736" rIns="339471" bIns="169736"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1260475" y="31702375"/>
            <a:ext cx="5880100" cy="1820863"/>
          </a:xfrm>
          <a:prstGeom prst="rect">
            <a:avLst/>
          </a:prstGeom>
        </p:spPr>
        <p:txBody>
          <a:bodyPr vert="horz" lIns="339471" tIns="169736" rIns="339471" bIns="169736" rtlCol="0" anchor="ctr"/>
          <a:lstStyle>
            <a:lvl1pPr algn="l" defTabSz="3394710" fontAlgn="auto">
              <a:spcBef>
                <a:spcPts val="0"/>
              </a:spcBef>
              <a:spcAft>
                <a:spcPts val="0"/>
              </a:spcAft>
              <a:defRPr sz="4500" smtClean="0">
                <a:solidFill>
                  <a:schemeClr val="tx1">
                    <a:tint val="75000"/>
                  </a:schemeClr>
                </a:solidFill>
                <a:latin typeface="+mn-lt"/>
              </a:defRPr>
            </a:lvl1pPr>
          </a:lstStyle>
          <a:p>
            <a:pPr>
              <a:defRPr/>
            </a:pPr>
            <a:fld id="{7C6D86DB-BF8A-41F0-93C1-DCDFABE5088B}" type="datetimeFigureOut">
              <a:rPr lang="el-GR"/>
              <a:pPr>
                <a:defRPr/>
              </a:pPr>
              <a:t>16/4/20</a:t>
            </a:fld>
            <a:endParaRPr lang="el-GR"/>
          </a:p>
        </p:txBody>
      </p:sp>
      <p:sp>
        <p:nvSpPr>
          <p:cNvPr id="5" name="4 - Θέση υποσέλιδου"/>
          <p:cNvSpPr>
            <a:spLocks noGrp="1"/>
          </p:cNvSpPr>
          <p:nvPr>
            <p:ph type="ftr" sz="quarter" idx="3"/>
          </p:nvPr>
        </p:nvSpPr>
        <p:spPr>
          <a:xfrm>
            <a:off x="8610600" y="31702375"/>
            <a:ext cx="7981950" cy="1820863"/>
          </a:xfrm>
          <a:prstGeom prst="rect">
            <a:avLst/>
          </a:prstGeom>
        </p:spPr>
        <p:txBody>
          <a:bodyPr vert="horz" lIns="339471" tIns="169736" rIns="339471" bIns="169736" rtlCol="0" anchor="ctr"/>
          <a:lstStyle>
            <a:lvl1pPr algn="ctr" defTabSz="3394710" fontAlgn="auto">
              <a:spcBef>
                <a:spcPts val="0"/>
              </a:spcBef>
              <a:spcAft>
                <a:spcPts val="0"/>
              </a:spcAft>
              <a:defRPr sz="450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18062575" y="31702375"/>
            <a:ext cx="5880100" cy="1820863"/>
          </a:xfrm>
          <a:prstGeom prst="rect">
            <a:avLst/>
          </a:prstGeom>
        </p:spPr>
        <p:txBody>
          <a:bodyPr vert="horz" lIns="339471" tIns="169736" rIns="339471" bIns="169736" rtlCol="0" anchor="ctr"/>
          <a:lstStyle>
            <a:lvl1pPr algn="r" defTabSz="3394710" fontAlgn="auto">
              <a:spcBef>
                <a:spcPts val="0"/>
              </a:spcBef>
              <a:spcAft>
                <a:spcPts val="0"/>
              </a:spcAft>
              <a:defRPr sz="4500" smtClean="0">
                <a:solidFill>
                  <a:schemeClr val="tx1">
                    <a:tint val="75000"/>
                  </a:schemeClr>
                </a:solidFill>
                <a:latin typeface="+mn-lt"/>
              </a:defRPr>
            </a:lvl1pPr>
          </a:lstStyle>
          <a:p>
            <a:pPr>
              <a:defRPr/>
            </a:pPr>
            <a:fld id="{66B582F7-493B-4EBC-AB3F-35CC810E0EA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394075" rtl="0" fontAlgn="base">
        <a:spcBef>
          <a:spcPct val="0"/>
        </a:spcBef>
        <a:spcAft>
          <a:spcPct val="0"/>
        </a:spcAft>
        <a:defRPr sz="16300" kern="1200">
          <a:solidFill>
            <a:schemeClr val="tx1"/>
          </a:solidFill>
          <a:latin typeface="+mj-lt"/>
          <a:ea typeface="+mj-ea"/>
          <a:cs typeface="+mj-cs"/>
        </a:defRPr>
      </a:lvl1pPr>
      <a:lvl2pPr algn="ctr" defTabSz="3394075" rtl="0" fontAlgn="base">
        <a:spcBef>
          <a:spcPct val="0"/>
        </a:spcBef>
        <a:spcAft>
          <a:spcPct val="0"/>
        </a:spcAft>
        <a:defRPr sz="16300">
          <a:solidFill>
            <a:schemeClr val="tx1"/>
          </a:solidFill>
          <a:latin typeface="Calibri" pitchFamily="34" charset="0"/>
        </a:defRPr>
      </a:lvl2pPr>
      <a:lvl3pPr algn="ctr" defTabSz="3394075" rtl="0" fontAlgn="base">
        <a:spcBef>
          <a:spcPct val="0"/>
        </a:spcBef>
        <a:spcAft>
          <a:spcPct val="0"/>
        </a:spcAft>
        <a:defRPr sz="16300">
          <a:solidFill>
            <a:schemeClr val="tx1"/>
          </a:solidFill>
          <a:latin typeface="Calibri" pitchFamily="34" charset="0"/>
        </a:defRPr>
      </a:lvl3pPr>
      <a:lvl4pPr algn="ctr" defTabSz="3394075" rtl="0" fontAlgn="base">
        <a:spcBef>
          <a:spcPct val="0"/>
        </a:spcBef>
        <a:spcAft>
          <a:spcPct val="0"/>
        </a:spcAft>
        <a:defRPr sz="16300">
          <a:solidFill>
            <a:schemeClr val="tx1"/>
          </a:solidFill>
          <a:latin typeface="Calibri" pitchFamily="34" charset="0"/>
        </a:defRPr>
      </a:lvl4pPr>
      <a:lvl5pPr algn="ctr" defTabSz="3394075" rtl="0" fontAlgn="base">
        <a:spcBef>
          <a:spcPct val="0"/>
        </a:spcBef>
        <a:spcAft>
          <a:spcPct val="0"/>
        </a:spcAft>
        <a:defRPr sz="16300">
          <a:solidFill>
            <a:schemeClr val="tx1"/>
          </a:solidFill>
          <a:latin typeface="Calibri" pitchFamily="34" charset="0"/>
        </a:defRPr>
      </a:lvl5pPr>
      <a:lvl6pPr marL="457200" algn="ctr" defTabSz="3394075" rtl="0" fontAlgn="base">
        <a:spcBef>
          <a:spcPct val="0"/>
        </a:spcBef>
        <a:spcAft>
          <a:spcPct val="0"/>
        </a:spcAft>
        <a:defRPr sz="16300">
          <a:solidFill>
            <a:schemeClr val="tx1"/>
          </a:solidFill>
          <a:latin typeface="Calibri" pitchFamily="34" charset="0"/>
        </a:defRPr>
      </a:lvl6pPr>
      <a:lvl7pPr marL="914400" algn="ctr" defTabSz="3394075" rtl="0" fontAlgn="base">
        <a:spcBef>
          <a:spcPct val="0"/>
        </a:spcBef>
        <a:spcAft>
          <a:spcPct val="0"/>
        </a:spcAft>
        <a:defRPr sz="16300">
          <a:solidFill>
            <a:schemeClr val="tx1"/>
          </a:solidFill>
          <a:latin typeface="Calibri" pitchFamily="34" charset="0"/>
        </a:defRPr>
      </a:lvl7pPr>
      <a:lvl8pPr marL="1371600" algn="ctr" defTabSz="3394075" rtl="0" fontAlgn="base">
        <a:spcBef>
          <a:spcPct val="0"/>
        </a:spcBef>
        <a:spcAft>
          <a:spcPct val="0"/>
        </a:spcAft>
        <a:defRPr sz="16300">
          <a:solidFill>
            <a:schemeClr val="tx1"/>
          </a:solidFill>
          <a:latin typeface="Calibri" pitchFamily="34" charset="0"/>
        </a:defRPr>
      </a:lvl8pPr>
      <a:lvl9pPr marL="1828800" algn="ctr" defTabSz="3394075" rtl="0" fontAlgn="base">
        <a:spcBef>
          <a:spcPct val="0"/>
        </a:spcBef>
        <a:spcAft>
          <a:spcPct val="0"/>
        </a:spcAft>
        <a:defRPr sz="16300">
          <a:solidFill>
            <a:schemeClr val="tx1"/>
          </a:solidFill>
          <a:latin typeface="Calibri" pitchFamily="34" charset="0"/>
        </a:defRPr>
      </a:lvl9pPr>
    </p:titleStyle>
    <p:bodyStyle>
      <a:lvl1pPr marL="1271588" indent="-1271588" algn="l" defTabSz="3394075" rtl="0" fontAlgn="base">
        <a:spcBef>
          <a:spcPct val="20000"/>
        </a:spcBef>
        <a:spcAft>
          <a:spcPct val="0"/>
        </a:spcAft>
        <a:buFont typeface="Arial" charset="0"/>
        <a:buChar char="•"/>
        <a:defRPr sz="11900" kern="1200">
          <a:solidFill>
            <a:schemeClr val="tx1"/>
          </a:solidFill>
          <a:latin typeface="+mn-lt"/>
          <a:ea typeface="+mn-ea"/>
          <a:cs typeface="+mn-cs"/>
        </a:defRPr>
      </a:lvl1pPr>
      <a:lvl2pPr marL="2757488" indent="-1060450" algn="l" defTabSz="3394075" rtl="0" fontAlgn="base">
        <a:spcBef>
          <a:spcPct val="20000"/>
        </a:spcBef>
        <a:spcAft>
          <a:spcPct val="0"/>
        </a:spcAft>
        <a:buFont typeface="Arial" charset="0"/>
        <a:buChar char="–"/>
        <a:defRPr sz="10400" kern="1200">
          <a:solidFill>
            <a:schemeClr val="tx1"/>
          </a:solidFill>
          <a:latin typeface="+mn-lt"/>
          <a:ea typeface="+mn-ea"/>
          <a:cs typeface="+mn-cs"/>
        </a:defRPr>
      </a:lvl2pPr>
      <a:lvl3pPr marL="4243388" indent="-847725" algn="l" defTabSz="3394075" rtl="0" fontAlgn="base">
        <a:spcBef>
          <a:spcPct val="20000"/>
        </a:spcBef>
        <a:spcAft>
          <a:spcPct val="0"/>
        </a:spcAft>
        <a:buFont typeface="Arial" charset="0"/>
        <a:buChar char="•"/>
        <a:defRPr sz="8900" kern="1200">
          <a:solidFill>
            <a:schemeClr val="tx1"/>
          </a:solidFill>
          <a:latin typeface="+mn-lt"/>
          <a:ea typeface="+mn-ea"/>
          <a:cs typeface="+mn-cs"/>
        </a:defRPr>
      </a:lvl3pPr>
      <a:lvl4pPr marL="5940425" indent="-847725" algn="l" defTabSz="3394075" rtl="0" fontAlgn="base">
        <a:spcBef>
          <a:spcPct val="20000"/>
        </a:spcBef>
        <a:spcAft>
          <a:spcPct val="0"/>
        </a:spcAft>
        <a:buFont typeface="Arial" charset="0"/>
        <a:buChar char="–"/>
        <a:defRPr sz="7400" kern="1200">
          <a:solidFill>
            <a:schemeClr val="tx1"/>
          </a:solidFill>
          <a:latin typeface="+mn-lt"/>
          <a:ea typeface="+mn-ea"/>
          <a:cs typeface="+mn-cs"/>
        </a:defRPr>
      </a:lvl4pPr>
      <a:lvl5pPr marL="7637463" indent="-847725" algn="l" defTabSz="3394075" rtl="0" fontAlgn="base">
        <a:spcBef>
          <a:spcPct val="20000"/>
        </a:spcBef>
        <a:spcAft>
          <a:spcPct val="0"/>
        </a:spcAft>
        <a:buFont typeface="Arial" charset="0"/>
        <a:buChar char="»"/>
        <a:defRPr sz="7400" kern="1200">
          <a:solidFill>
            <a:schemeClr val="tx1"/>
          </a:solidFill>
          <a:latin typeface="+mn-lt"/>
          <a:ea typeface="+mn-ea"/>
          <a:cs typeface="+mn-cs"/>
        </a:defRPr>
      </a:lvl5pPr>
      <a:lvl6pPr marL="9335453" indent="-848678" algn="l" defTabSz="3394710" rtl="0" eaLnBrk="1" latinLnBrk="0" hangingPunct="1">
        <a:spcBef>
          <a:spcPct val="20000"/>
        </a:spcBef>
        <a:buFont typeface="Arial" pitchFamily="34" charset="0"/>
        <a:buChar char="•"/>
        <a:defRPr sz="7400" kern="1200">
          <a:solidFill>
            <a:schemeClr val="tx1"/>
          </a:solidFill>
          <a:latin typeface="+mn-lt"/>
          <a:ea typeface="+mn-ea"/>
          <a:cs typeface="+mn-cs"/>
        </a:defRPr>
      </a:lvl6pPr>
      <a:lvl7pPr marL="11032808" indent="-848678" algn="l" defTabSz="3394710" rtl="0" eaLnBrk="1" latinLnBrk="0" hangingPunct="1">
        <a:spcBef>
          <a:spcPct val="20000"/>
        </a:spcBef>
        <a:buFont typeface="Arial" pitchFamily="34" charset="0"/>
        <a:buChar char="•"/>
        <a:defRPr sz="7400" kern="1200">
          <a:solidFill>
            <a:schemeClr val="tx1"/>
          </a:solidFill>
          <a:latin typeface="+mn-lt"/>
          <a:ea typeface="+mn-ea"/>
          <a:cs typeface="+mn-cs"/>
        </a:defRPr>
      </a:lvl7pPr>
      <a:lvl8pPr marL="12730163" indent="-848678" algn="l" defTabSz="3394710" rtl="0" eaLnBrk="1" latinLnBrk="0" hangingPunct="1">
        <a:spcBef>
          <a:spcPct val="20000"/>
        </a:spcBef>
        <a:buFont typeface="Arial" pitchFamily="34" charset="0"/>
        <a:buChar char="•"/>
        <a:defRPr sz="7400" kern="1200">
          <a:solidFill>
            <a:schemeClr val="tx1"/>
          </a:solidFill>
          <a:latin typeface="+mn-lt"/>
          <a:ea typeface="+mn-ea"/>
          <a:cs typeface="+mn-cs"/>
        </a:defRPr>
      </a:lvl8pPr>
      <a:lvl9pPr marL="14427518" indent="-848678" algn="l" defTabSz="3394710" rtl="0" eaLnBrk="1" latinLnBrk="0" hangingPunct="1">
        <a:spcBef>
          <a:spcPct val="20000"/>
        </a:spcBef>
        <a:buFont typeface="Arial" pitchFamily="34" charset="0"/>
        <a:buChar char="•"/>
        <a:defRPr sz="7400" kern="1200">
          <a:solidFill>
            <a:schemeClr val="tx1"/>
          </a:solidFill>
          <a:latin typeface="+mn-lt"/>
          <a:ea typeface="+mn-ea"/>
          <a:cs typeface="+mn-cs"/>
        </a:defRPr>
      </a:lvl9pPr>
    </p:bodyStyle>
    <p:otherStyle>
      <a:defPPr>
        <a:defRPr lang="el-GR"/>
      </a:defPPr>
      <a:lvl1pPr marL="0" algn="l" defTabSz="3394710" rtl="0" eaLnBrk="1" latinLnBrk="0" hangingPunct="1">
        <a:defRPr sz="6700" kern="1200">
          <a:solidFill>
            <a:schemeClr val="tx1"/>
          </a:solidFill>
          <a:latin typeface="+mn-lt"/>
          <a:ea typeface="+mn-ea"/>
          <a:cs typeface="+mn-cs"/>
        </a:defRPr>
      </a:lvl1pPr>
      <a:lvl2pPr marL="1697355" algn="l" defTabSz="3394710" rtl="0" eaLnBrk="1" latinLnBrk="0" hangingPunct="1">
        <a:defRPr sz="6700" kern="1200">
          <a:solidFill>
            <a:schemeClr val="tx1"/>
          </a:solidFill>
          <a:latin typeface="+mn-lt"/>
          <a:ea typeface="+mn-ea"/>
          <a:cs typeface="+mn-cs"/>
        </a:defRPr>
      </a:lvl2pPr>
      <a:lvl3pPr marL="3394710" algn="l" defTabSz="3394710" rtl="0" eaLnBrk="1" latinLnBrk="0" hangingPunct="1">
        <a:defRPr sz="6700" kern="1200">
          <a:solidFill>
            <a:schemeClr val="tx1"/>
          </a:solidFill>
          <a:latin typeface="+mn-lt"/>
          <a:ea typeface="+mn-ea"/>
          <a:cs typeface="+mn-cs"/>
        </a:defRPr>
      </a:lvl3pPr>
      <a:lvl4pPr marL="5092065" algn="l" defTabSz="3394710" rtl="0" eaLnBrk="1" latinLnBrk="0" hangingPunct="1">
        <a:defRPr sz="6700" kern="1200">
          <a:solidFill>
            <a:schemeClr val="tx1"/>
          </a:solidFill>
          <a:latin typeface="+mn-lt"/>
          <a:ea typeface="+mn-ea"/>
          <a:cs typeface="+mn-cs"/>
        </a:defRPr>
      </a:lvl4pPr>
      <a:lvl5pPr marL="6789420" algn="l" defTabSz="3394710" rtl="0" eaLnBrk="1" latinLnBrk="0" hangingPunct="1">
        <a:defRPr sz="6700" kern="1200">
          <a:solidFill>
            <a:schemeClr val="tx1"/>
          </a:solidFill>
          <a:latin typeface="+mn-lt"/>
          <a:ea typeface="+mn-ea"/>
          <a:cs typeface="+mn-cs"/>
        </a:defRPr>
      </a:lvl5pPr>
      <a:lvl6pPr marL="8486775" algn="l" defTabSz="3394710" rtl="0" eaLnBrk="1" latinLnBrk="0" hangingPunct="1">
        <a:defRPr sz="6700" kern="1200">
          <a:solidFill>
            <a:schemeClr val="tx1"/>
          </a:solidFill>
          <a:latin typeface="+mn-lt"/>
          <a:ea typeface="+mn-ea"/>
          <a:cs typeface="+mn-cs"/>
        </a:defRPr>
      </a:lvl6pPr>
      <a:lvl7pPr marL="10184130" algn="l" defTabSz="3394710" rtl="0" eaLnBrk="1" latinLnBrk="0" hangingPunct="1">
        <a:defRPr sz="6700" kern="1200">
          <a:solidFill>
            <a:schemeClr val="tx1"/>
          </a:solidFill>
          <a:latin typeface="+mn-lt"/>
          <a:ea typeface="+mn-ea"/>
          <a:cs typeface="+mn-cs"/>
        </a:defRPr>
      </a:lvl7pPr>
      <a:lvl8pPr marL="11881485" algn="l" defTabSz="3394710" rtl="0" eaLnBrk="1" latinLnBrk="0" hangingPunct="1">
        <a:defRPr sz="6700" kern="1200">
          <a:solidFill>
            <a:schemeClr val="tx1"/>
          </a:solidFill>
          <a:latin typeface="+mn-lt"/>
          <a:ea typeface="+mn-ea"/>
          <a:cs typeface="+mn-cs"/>
        </a:defRPr>
      </a:lvl8pPr>
      <a:lvl9pPr marL="13578840" algn="l" defTabSz="3394710" rtl="0" eaLnBrk="1" latinLnBrk="0" hangingPunct="1">
        <a:defRPr sz="6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 Id="rId6" Type="http://schemas.openxmlformats.org/officeDocument/2006/relationships/image" Target="../media/image10.png"/><Relationship Id="rId5" Type="http://schemas.openxmlformats.org/officeDocument/2006/relationships/hyperlink" Target="http://child-psychiatry.med.uoa.gr/" TargetMode="Externa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0" y="1885843"/>
            <a:ext cx="25203149" cy="2092881"/>
          </a:xfrm>
          <a:prstGeom prst="rect">
            <a:avLst/>
          </a:prstGeom>
          <a:solidFill>
            <a:schemeClr val="bg1">
              <a:lumMod val="95000"/>
            </a:schemeClr>
          </a:solidFill>
        </p:spPr>
        <p:txBody>
          <a:bodyPr wrap="square">
            <a:spAutoFit/>
          </a:bodyPr>
          <a:lstStyle/>
          <a:p>
            <a:pPr marL="265176" indent="-265176" eaLnBrk="1" fontAlgn="auto" hangingPunct="1">
              <a:spcAft>
                <a:spcPts val="0"/>
              </a:spcAft>
              <a:buFont typeface="Wingdings 2"/>
              <a:buNone/>
              <a:defRPr/>
            </a:pPr>
            <a:r>
              <a:rPr lang="el-GR" sz="2800" b="1" i="1" dirty="0">
                <a:solidFill>
                  <a:srgbClr val="3617BB"/>
                </a:solidFill>
                <a:effectLst>
                  <a:outerShdw blurRad="38100" dist="38100" dir="2700000" algn="tl">
                    <a:srgbClr val="000000">
                      <a:alpha val="43137"/>
                    </a:srgbClr>
                  </a:outerShdw>
                </a:effectLst>
                <a:latin typeface="Comic Sans MS" pitchFamily="66" charset="0"/>
              </a:rPr>
              <a:t>                                                                   </a:t>
            </a:r>
          </a:p>
          <a:p>
            <a:pPr marL="265176" indent="-265176" eaLnBrk="1" fontAlgn="auto" hangingPunct="1">
              <a:spcAft>
                <a:spcPts val="0"/>
              </a:spcAft>
              <a:buFont typeface="Wingdings 2"/>
              <a:buNone/>
              <a:defRPr/>
            </a:pPr>
            <a:r>
              <a:rPr lang="el-GR" sz="2800" b="1" i="1" dirty="0">
                <a:solidFill>
                  <a:srgbClr val="000099"/>
                </a:solidFill>
                <a:effectLst>
                  <a:outerShdw blurRad="38100" dist="38100" dir="2700000" algn="tl">
                    <a:srgbClr val="000000">
                      <a:alpha val="43137"/>
                    </a:srgbClr>
                  </a:outerShdw>
                </a:effectLst>
                <a:latin typeface="Comic Sans MS" pitchFamily="66" charset="0"/>
              </a:rPr>
              <a:t>                                                                 </a:t>
            </a:r>
            <a:endPar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endParaRPr>
          </a:p>
          <a:p>
            <a:pPr marL="265176" indent="-265176" eaLnBrk="1" fontAlgn="auto" hangingPunct="1">
              <a:spcAft>
                <a:spcPts val="0"/>
              </a:spcAft>
              <a:buFont typeface="Wingdings 2"/>
              <a:buNone/>
              <a:defRPr/>
            </a:pPr>
            <a:r>
              <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rPr>
              <a:t>    </a:t>
            </a:r>
            <a:r>
              <a:rPr lang="en-US" sz="2400" b="1" dirty="0">
                <a:solidFill>
                  <a:schemeClr val="tx2">
                    <a:lumMod val="75000"/>
                  </a:schemeClr>
                </a:solidFill>
                <a:effectLst>
                  <a:outerShdw blurRad="38100" dist="38100" dir="2700000" algn="tl">
                    <a:srgbClr val="000000">
                      <a:alpha val="43137"/>
                    </a:srgbClr>
                  </a:outerShdw>
                </a:effectLst>
                <a:latin typeface="Comic Sans MS" pitchFamily="66" charset="0"/>
              </a:rPr>
              <a:t>    </a:t>
            </a:r>
            <a:r>
              <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rPr>
              <a:t>      </a:t>
            </a:r>
            <a:r>
              <a:rPr lang="en-US" sz="2400" b="1" dirty="0">
                <a:solidFill>
                  <a:schemeClr val="tx2">
                    <a:lumMod val="75000"/>
                  </a:schemeClr>
                </a:solidFill>
                <a:effectLst>
                  <a:outerShdw blurRad="38100" dist="38100" dir="2700000" algn="tl">
                    <a:srgbClr val="000000">
                      <a:alpha val="43137"/>
                    </a:srgbClr>
                  </a:outerShdw>
                </a:effectLst>
                <a:latin typeface="Comic Sans MS" pitchFamily="66" charset="0"/>
              </a:rPr>
              <a:t>     </a:t>
            </a:r>
            <a:r>
              <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rPr>
              <a:t>        </a:t>
            </a:r>
            <a:r>
              <a:rPr lang="en-US" sz="2400" b="1" dirty="0">
                <a:solidFill>
                  <a:schemeClr val="tx2">
                    <a:lumMod val="75000"/>
                  </a:schemeClr>
                </a:solidFill>
                <a:effectLst>
                  <a:outerShdw blurRad="38100" dist="38100" dir="2700000" algn="tl">
                    <a:srgbClr val="000000">
                      <a:alpha val="43137"/>
                    </a:srgbClr>
                  </a:outerShdw>
                </a:effectLst>
                <a:latin typeface="Comic Sans MS" pitchFamily="66" charset="0"/>
              </a:rPr>
              <a:t> </a:t>
            </a:r>
            <a:r>
              <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rPr>
              <a:t>ΟΔΗΓΙΕΣ ΓΙΑ ΟΙΚΟΓΕΝΕΙΕΣ ΜΕ ΠΑΙΔΙΑ</a:t>
            </a:r>
            <a:r>
              <a:rPr lang="en-US" sz="2400" b="1" dirty="0">
                <a:solidFill>
                  <a:schemeClr val="tx2">
                    <a:lumMod val="75000"/>
                  </a:schemeClr>
                </a:solidFill>
                <a:effectLst>
                  <a:outerShdw blurRad="38100" dist="38100" dir="2700000" algn="tl">
                    <a:srgbClr val="000000">
                      <a:alpha val="43137"/>
                    </a:srgbClr>
                  </a:outerShdw>
                </a:effectLst>
                <a:latin typeface="Comic Sans MS" pitchFamily="66" charset="0"/>
              </a:rPr>
              <a:t> KAI </a:t>
            </a:r>
            <a:r>
              <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rPr>
              <a:t>ΕΦΗΒΟΥΣ ΜΕ ΔΙΑΤΑΡΑΧΗ ΦΑΣΜΑΤΟΣ ΑΥΤΙΣΜΟΥ (ΔΦΑ) </a:t>
            </a:r>
          </a:p>
          <a:p>
            <a:pPr marL="265176" indent="-265176" eaLnBrk="1" fontAlgn="auto" hangingPunct="1">
              <a:spcAft>
                <a:spcPts val="0"/>
              </a:spcAft>
              <a:buFont typeface="Wingdings 2"/>
              <a:buNone/>
              <a:defRPr/>
            </a:pPr>
            <a:r>
              <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rPr>
              <a:t>                                                                            ΚΑΙ ΕΠΑΓΓΕΛΜΑΤΙΕΣ</a:t>
            </a:r>
            <a:endParaRPr lang="el-GR" sz="2400" dirty="0">
              <a:solidFill>
                <a:schemeClr val="tx2">
                  <a:lumMod val="75000"/>
                </a:schemeClr>
              </a:solidFill>
              <a:effectLst>
                <a:outerShdw blurRad="38100" dist="38100" dir="2700000" algn="tl">
                  <a:srgbClr val="000000">
                    <a:alpha val="43137"/>
                  </a:srgbClr>
                </a:outerShdw>
              </a:effectLst>
              <a:latin typeface="Arial" pitchFamily="34" charset="0"/>
              <a:cs typeface="Arial" pitchFamily="34" charset="0"/>
            </a:endParaRPr>
          </a:p>
          <a:p>
            <a:pPr marL="265176" indent="-265176" eaLnBrk="1" fontAlgn="auto" hangingPunct="1">
              <a:spcAft>
                <a:spcPts val="0"/>
              </a:spcAft>
              <a:buFont typeface="Wingdings 2"/>
              <a:buNone/>
              <a:defRPr/>
            </a:pPr>
            <a:endParaRPr lang="el-GR" sz="2600" i="1" dirty="0">
              <a:solidFill>
                <a:srgbClr val="000099"/>
              </a:solidFill>
              <a:effectLst>
                <a:outerShdw blurRad="38100" dist="38100" dir="2700000" algn="tl">
                  <a:srgbClr val="000000">
                    <a:alpha val="43137"/>
                  </a:srgbClr>
                </a:outerShdw>
              </a:effectLst>
              <a:latin typeface="Arial" pitchFamily="34" charset="0"/>
              <a:cs typeface="Arial" pitchFamily="34" charset="0"/>
            </a:endParaRPr>
          </a:p>
        </p:txBody>
      </p:sp>
      <p:sp>
        <p:nvSpPr>
          <p:cNvPr id="9" name="8 - TextBox"/>
          <p:cNvSpPr txBox="1"/>
          <p:nvPr/>
        </p:nvSpPr>
        <p:spPr>
          <a:xfrm>
            <a:off x="0" y="3564633"/>
            <a:ext cx="25203150" cy="25308806"/>
          </a:xfrm>
          <a:prstGeom prst="rect">
            <a:avLst/>
          </a:prstGeom>
          <a:solidFill>
            <a:schemeClr val="accent1">
              <a:lumMod val="20000"/>
              <a:lumOff val="80000"/>
            </a:schemeClr>
          </a:solidFill>
          <a:ln w="25400">
            <a:solidFill>
              <a:schemeClr val="accent1">
                <a:lumMod val="75000"/>
              </a:schemeClr>
            </a:solidFill>
          </a:ln>
        </p:spPr>
        <p:txBody>
          <a:bodyPr wrap="square" lIns="180000" tIns="180000" rIns="180000" bIns="180000">
            <a:spAutoFit/>
          </a:bodyPr>
          <a:lstStyle/>
          <a:p>
            <a:pPr algn="just"/>
            <a:endParaRPr lang="el-GR" sz="2400" dirty="0">
              <a:latin typeface="Comic Sans MS" pitchFamily="66" charset="0"/>
            </a:endParaRPr>
          </a:p>
          <a:p>
            <a:pPr algn="just">
              <a:lnSpc>
                <a:spcPct val="150000"/>
              </a:lnSpc>
              <a:buFont typeface="Wingdings" pitchFamily="2" charset="2"/>
              <a:buChar char="Ø"/>
            </a:pPr>
            <a:r>
              <a:rPr lang="el-GR" sz="2400" dirty="0">
                <a:latin typeface="Comic Sans MS" pitchFamily="66" charset="0"/>
              </a:rPr>
              <a:t> </a:t>
            </a:r>
            <a:r>
              <a:rPr lang="el-GR" sz="2400" b="1" dirty="0">
                <a:latin typeface="Comic Sans MS" pitchFamily="66" charset="0"/>
              </a:rPr>
              <a:t>Η πανδημία </a:t>
            </a:r>
            <a:r>
              <a:rPr lang="el-GR" sz="2400" dirty="0">
                <a:latin typeface="Comic Sans MS" pitchFamily="66" charset="0"/>
              </a:rPr>
              <a:t>έχει φέρει σαρωτικές αλλαγές στην καθημερινότητα και απρόβλεπτες καταστάσεις καθώς δεν μπορεί να εκτιμηθεί ακόμα με ακρίβεια η διάρκεια και η έκταση της </a:t>
            </a:r>
            <a:r>
              <a:rPr lang="en-US" sz="2400" dirty="0">
                <a:latin typeface="Comic Sans MS" pitchFamily="66" charset="0"/>
              </a:rPr>
              <a:t> </a:t>
            </a:r>
            <a:r>
              <a:rPr lang="el-GR" sz="2400" dirty="0">
                <a:latin typeface="Comic Sans MS" pitchFamily="66" charset="0"/>
              </a:rPr>
              <a:t>      πανδημίας, οι   επιπτώσεις της σε ανθρώπινες ζωές, το προσωπικό και κοινωνικό κόστος. </a:t>
            </a:r>
          </a:p>
          <a:p>
            <a:pPr algn="just">
              <a:lnSpc>
                <a:spcPct val="150000"/>
              </a:lnSpc>
            </a:pPr>
            <a:endParaRPr lang="el-GR" sz="2400" dirty="0">
              <a:latin typeface="Comic Sans MS" pitchFamily="66" charset="0"/>
            </a:endParaRPr>
          </a:p>
          <a:p>
            <a:pPr algn="just">
              <a:buFont typeface="Wingdings" pitchFamily="2" charset="2"/>
              <a:buChar char="Ø"/>
            </a:pPr>
            <a:r>
              <a:rPr lang="el-GR" sz="2800" b="1" dirty="0">
                <a:latin typeface="Comic Sans MS" pitchFamily="66" charset="0"/>
              </a:rPr>
              <a:t>  Τα άτομα με ΔΦΑ επηρεάζονται με διαφορετικό τρόπο και με ποικίλο βαθμό επειδή:</a:t>
            </a:r>
          </a:p>
          <a:p>
            <a:pPr marL="342900" indent="-342900" algn="just">
              <a:lnSpc>
                <a:spcPct val="150000"/>
              </a:lnSpc>
              <a:buFont typeface="Wingdings" panose="05000000000000000000" pitchFamily="2" charset="2"/>
              <a:buChar char="§"/>
            </a:pPr>
            <a:r>
              <a:rPr lang="el-GR" sz="2400" dirty="0">
                <a:latin typeface="Comic Sans MS" pitchFamily="66" charset="0"/>
              </a:rPr>
              <a:t>   δυσκολεύονται να κατανοήσουν τα συμβατικά «κοινωνικά σήματα» και «κοινωνικούς κανόνες» συμπεριφοράς</a:t>
            </a:r>
          </a:p>
          <a:p>
            <a:pPr marL="342900" indent="-342900" algn="just">
              <a:lnSpc>
                <a:spcPct val="150000"/>
              </a:lnSpc>
              <a:buFont typeface="Wingdings" panose="05000000000000000000" pitchFamily="2" charset="2"/>
              <a:buChar char="§"/>
            </a:pPr>
            <a:r>
              <a:rPr lang="el-GR" sz="2400" dirty="0">
                <a:latin typeface="Comic Sans MS" pitchFamily="66" charset="0"/>
              </a:rPr>
              <a:t>   αντιλαμβάνονται τα νοήματα κυριολεκτικά, συχνά δε μπορούν να ερμηνεύσουν τα λεγόμενα, τις πράξεις και τα συναισθήματα των άλλων, να φανταστούν εναλλακτικά </a:t>
            </a:r>
          </a:p>
          <a:p>
            <a:pPr marL="342900" indent="-342900" algn="just">
              <a:lnSpc>
                <a:spcPct val="150000"/>
              </a:lnSpc>
            </a:pPr>
            <a:r>
              <a:rPr lang="el-GR" sz="2400" dirty="0">
                <a:latin typeface="Comic Sans MS" pitchFamily="66" charset="0"/>
              </a:rPr>
              <a:t>       κοινωνικά σενάρια και να προβλέψουν μια πιθανή εξέλιξη στο μέλλον</a:t>
            </a:r>
          </a:p>
          <a:p>
            <a:pPr marL="342900" indent="-342900" algn="just">
              <a:lnSpc>
                <a:spcPct val="150000"/>
              </a:lnSpc>
              <a:buFont typeface="Wingdings" panose="05000000000000000000" pitchFamily="2" charset="2"/>
              <a:buChar char="§"/>
            </a:pPr>
            <a:r>
              <a:rPr lang="el-GR" sz="2400" dirty="0">
                <a:latin typeface="Comic Sans MS" pitchFamily="66" charset="0"/>
              </a:rPr>
              <a:t>   επιμένουν σε συγκεκριμένες </a:t>
            </a:r>
            <a:r>
              <a:rPr lang="el-GR" sz="2400" dirty="0" err="1">
                <a:latin typeface="Comic Sans MS" pitchFamily="66" charset="0"/>
              </a:rPr>
              <a:t>ρουτίνες</a:t>
            </a:r>
            <a:r>
              <a:rPr lang="el-GR" sz="2400" dirty="0">
                <a:latin typeface="Comic Sans MS" pitchFamily="66" charset="0"/>
              </a:rPr>
              <a:t> και προτιμούν να ακολουθούν ένα προκαθορισμένο πρόγραμμα, έτσι απρόβλεπτη αλλαγή μπορεί να προκαλέσει αίσθημα ανησυχίας. </a:t>
            </a:r>
          </a:p>
          <a:p>
            <a:pPr marL="342900" indent="-342900" algn="just">
              <a:lnSpc>
                <a:spcPct val="150000"/>
              </a:lnSpc>
              <a:buFont typeface="Wingdings" panose="05000000000000000000" pitchFamily="2" charset="2"/>
              <a:buChar char="§"/>
            </a:pPr>
            <a:r>
              <a:rPr lang="el-GR" sz="2400" dirty="0">
                <a:latin typeface="Comic Sans MS" pitchFamily="66" charset="0"/>
              </a:rPr>
              <a:t>   συχνά μπορεί να αναπτύξουν έντονα ή </a:t>
            </a:r>
            <a:r>
              <a:rPr lang="el-GR" sz="2400" dirty="0" err="1">
                <a:latin typeface="Comic Sans MS" pitchFamily="66" charset="0"/>
              </a:rPr>
              <a:t>εμμονικά</a:t>
            </a:r>
            <a:r>
              <a:rPr lang="el-GR" sz="2400" dirty="0">
                <a:latin typeface="Comic Sans MS" pitchFamily="66" charset="0"/>
              </a:rPr>
              <a:t> ενδιαφέροντα και μπορεί να αγχωθούν αν εμποδιστούν να κάνουν αυτό με το οποίο οι ίδιοι έχουν επιλέξει να ασχοληθούν. </a:t>
            </a:r>
          </a:p>
          <a:p>
            <a:pPr marL="342900" indent="-342900" algn="just">
              <a:lnSpc>
                <a:spcPct val="150000"/>
              </a:lnSpc>
              <a:buFont typeface="Wingdings" panose="05000000000000000000" pitchFamily="2" charset="2"/>
              <a:buChar char="§"/>
            </a:pPr>
            <a:r>
              <a:rPr lang="el-GR" sz="2400" dirty="0">
                <a:latin typeface="Comic Sans MS" pitchFamily="66" charset="0"/>
              </a:rPr>
              <a:t>   συχνά παρουσιάζουν δυσκολίες αισθητηριακής επεξεργασίας π.χ. σε ασυνήθιστες αλλαγές του περιβάλλοντος (δυνατοί θόρυβοι, έντονα φώτα, οσμές, ασυνήθιστες υφές) </a:t>
            </a:r>
          </a:p>
          <a:p>
            <a:pPr marL="342900" indent="-342900" algn="just">
              <a:lnSpc>
                <a:spcPct val="150000"/>
              </a:lnSpc>
            </a:pPr>
            <a:r>
              <a:rPr lang="el-GR" sz="2400" dirty="0">
                <a:latin typeface="Comic Sans MS" pitchFamily="66" charset="0"/>
              </a:rPr>
              <a:t>       με  αποτέλεσμα να τα οδηγούν σε αναστάτωση και τελικά στην εκδήλωση </a:t>
            </a:r>
            <a:r>
              <a:rPr lang="el-GR" sz="2400" dirty="0" err="1">
                <a:latin typeface="Comic Sans MS" pitchFamily="66" charset="0"/>
              </a:rPr>
              <a:t>δυσπροσαρμοστικών</a:t>
            </a:r>
            <a:r>
              <a:rPr lang="el-GR" sz="2400" dirty="0">
                <a:latin typeface="Comic Sans MS" pitchFamily="66" charset="0"/>
              </a:rPr>
              <a:t> συμπεριφορών </a:t>
            </a:r>
          </a:p>
          <a:p>
            <a:pPr algn="just">
              <a:lnSpc>
                <a:spcPct val="150000"/>
              </a:lnSpc>
            </a:pPr>
            <a:endParaRPr lang="el-GR" sz="2400" dirty="0">
              <a:latin typeface="Comic Sans MS" pitchFamily="66" charset="0"/>
            </a:endParaRPr>
          </a:p>
          <a:p>
            <a:pPr algn="just">
              <a:lnSpc>
                <a:spcPct val="150000"/>
              </a:lnSpc>
            </a:pPr>
            <a:endParaRPr lang="el-GR" sz="2400" dirty="0">
              <a:latin typeface="Comic Sans MS" pitchFamily="66" charset="0"/>
            </a:endParaRPr>
          </a:p>
          <a:p>
            <a:pPr algn="just"/>
            <a:endParaRPr lang="el-GR" sz="2400" dirty="0">
              <a:latin typeface="Comic Sans MS" pitchFamily="66" charset="0"/>
            </a:endParaRPr>
          </a:p>
          <a:p>
            <a:pPr algn="just"/>
            <a:endParaRPr lang="el-GR" sz="2400" dirty="0">
              <a:latin typeface="Comic Sans MS" pitchFamily="66" charset="0"/>
            </a:endParaRPr>
          </a:p>
          <a:p>
            <a:pPr algn="just"/>
            <a:r>
              <a:rPr lang="el-GR" sz="2400" dirty="0">
                <a:latin typeface="Comic Sans MS" pitchFamily="66" charset="0"/>
              </a:rPr>
              <a:t> </a:t>
            </a:r>
          </a:p>
          <a:p>
            <a:pPr algn="just"/>
            <a:r>
              <a:rPr lang="el-GR" sz="2400" dirty="0">
                <a:latin typeface="Comic Sans MS" pitchFamily="66" charset="0"/>
              </a:rPr>
              <a:t>  </a:t>
            </a:r>
          </a:p>
          <a:p>
            <a:pPr algn="just">
              <a:buFont typeface="Wingdings" pitchFamily="2" charset="2"/>
              <a:buChar char="ü"/>
            </a:pPr>
            <a:r>
              <a:rPr lang="el-GR" sz="2400" dirty="0">
                <a:latin typeface="Comic Sans MS" pitchFamily="66" charset="0"/>
              </a:rPr>
              <a:t> ότι τα σχέδια όλων των ανθρώπων ακυρώθηκαν αλλά αυτό θα διαρκέσει για συγκεκριμένο χρονικό διάστημα και όχι για πάντα και ότι όλα θα πάνε καλά αφού η πολιτεία κάνει</a:t>
            </a:r>
          </a:p>
          <a:p>
            <a:pPr algn="just"/>
            <a:r>
              <a:rPr lang="el-GR" sz="2400" dirty="0">
                <a:latin typeface="Comic Sans MS" pitchFamily="66" charset="0"/>
              </a:rPr>
              <a:t>    αυτό που πρέπει.</a:t>
            </a:r>
          </a:p>
          <a:p>
            <a:pPr algn="just"/>
            <a:r>
              <a:rPr lang="el-GR" sz="2400" dirty="0">
                <a:latin typeface="Comic Sans MS" pitchFamily="66" charset="0"/>
              </a:rPr>
              <a:t> </a:t>
            </a:r>
          </a:p>
          <a:p>
            <a:pPr algn="just">
              <a:buFont typeface="Wingdings" pitchFamily="2" charset="2"/>
              <a:buChar char="ü"/>
            </a:pPr>
            <a:r>
              <a:rPr lang="el-GR" sz="2400" dirty="0">
                <a:latin typeface="Comic Sans MS" pitchFamily="66" charset="0"/>
              </a:rPr>
              <a:t>  με σαφήνεια σε σχέση με τα συμπτώματα του </a:t>
            </a:r>
            <a:r>
              <a:rPr lang="el-GR" sz="2400" dirty="0" err="1">
                <a:latin typeface="Comic Sans MS" pitchFamily="66" charset="0"/>
              </a:rPr>
              <a:t>κορωνοϊού</a:t>
            </a:r>
            <a:r>
              <a:rPr lang="el-GR" sz="2400" dirty="0">
                <a:latin typeface="Comic Sans MS" pitchFamily="66" charset="0"/>
              </a:rPr>
              <a:t>, για ποιο λόγο έκλεισαν τα σχολεία και γιατί είναι σημαντική η απομόνωση στο σπίτι. Μπορείτε να συγκρίνετε την κατάσταση</a:t>
            </a:r>
          </a:p>
          <a:p>
            <a:pPr algn="just"/>
            <a:r>
              <a:rPr lang="el-GR" sz="2400" dirty="0">
                <a:latin typeface="Comic Sans MS" pitchFamily="66" charset="0"/>
              </a:rPr>
              <a:t>     με κάτι γνώριμο όπως με μια θύελλα όπου θα πρέπει να μείνετε όλοι εντός σπιτιού για να προστατευτείτε.</a:t>
            </a:r>
          </a:p>
          <a:p>
            <a:pPr algn="just"/>
            <a:endParaRPr lang="el-GR" sz="2400" dirty="0">
              <a:latin typeface="Comic Sans MS" pitchFamily="66" charset="0"/>
            </a:endParaRPr>
          </a:p>
          <a:p>
            <a:pPr marL="342900" indent="-342900" algn="just">
              <a:buFont typeface="Wingdings" panose="05000000000000000000" pitchFamily="2" charset="2"/>
              <a:buChar char="ü"/>
            </a:pPr>
            <a:r>
              <a:rPr lang="el-GR" sz="2400" dirty="0">
                <a:latin typeface="Comic Sans MS" pitchFamily="66" charset="0"/>
              </a:rPr>
              <a:t>όλοι οι άνθρωποι θα πρέπει να είναι προσεκτικοί, να μένουν σπίτι, να απολυμαίνουν τους χώρους, να πλένουν τα χέρια τους και να κρατούν αποστάσεις από τους άλλους</a:t>
            </a:r>
          </a:p>
          <a:p>
            <a:pPr marL="342900" indent="-342900" algn="just"/>
            <a:r>
              <a:rPr lang="el-GR" sz="2400" dirty="0">
                <a:latin typeface="Comic Sans MS" pitchFamily="66" charset="0"/>
              </a:rPr>
              <a:t>     στην βόλτα και το σουπερ μάρκετ.</a:t>
            </a:r>
          </a:p>
          <a:p>
            <a:pPr algn="just"/>
            <a:endParaRPr lang="el-GR" sz="2400" dirty="0">
              <a:latin typeface="Comic Sans MS" pitchFamily="66" charset="0"/>
            </a:endParaRPr>
          </a:p>
          <a:p>
            <a:pPr algn="just">
              <a:buFont typeface="Wingdings" pitchFamily="2" charset="2"/>
              <a:buChar char="ü"/>
            </a:pPr>
            <a:r>
              <a:rPr lang="el-GR" sz="2400" dirty="0">
                <a:latin typeface="Comic Sans MS" pitchFamily="66" charset="0"/>
              </a:rPr>
              <a:t>   χρειάζεται προσοχή ώστε το παιδί να εκπαιδευτεί σωστά χωρίς να εγκατασταθούν νέες εμμονές, όπως με</a:t>
            </a:r>
            <a:r>
              <a:rPr lang="en-US" sz="2400" dirty="0">
                <a:latin typeface="Comic Sans MS" pitchFamily="66" charset="0"/>
              </a:rPr>
              <a:t> </a:t>
            </a:r>
            <a:r>
              <a:rPr lang="el-GR" sz="2400" dirty="0">
                <a:latin typeface="Comic Sans MS" pitchFamily="66" charset="0"/>
              </a:rPr>
              <a:t>το πλύσιμο των χεριών. Ο έφηβος μπορεί να ενημερωθεί απευθείας</a:t>
            </a:r>
          </a:p>
          <a:p>
            <a:pPr algn="just"/>
            <a:r>
              <a:rPr lang="el-GR" sz="2400" dirty="0">
                <a:latin typeface="Comic Sans MS" pitchFamily="66" charset="0"/>
              </a:rPr>
              <a:t>      και από τον οικογενειακό γιατρό.</a:t>
            </a:r>
          </a:p>
          <a:p>
            <a:pPr algn="just"/>
            <a:endParaRPr lang="el-GR" sz="2400" dirty="0">
              <a:latin typeface="Comic Sans MS" pitchFamily="66" charset="0"/>
            </a:endParaRPr>
          </a:p>
          <a:p>
            <a:pPr marL="342900" indent="-342900" algn="just">
              <a:buFont typeface="Wingdings" panose="05000000000000000000" pitchFamily="2" charset="2"/>
              <a:buChar char="Ø"/>
            </a:pPr>
            <a:r>
              <a:rPr lang="el-GR" sz="2400" dirty="0">
                <a:latin typeface="Comic Sans MS" pitchFamily="66" charset="0"/>
              </a:rPr>
              <a:t> Δύο τεχνικές της </a:t>
            </a:r>
            <a:r>
              <a:rPr lang="el-GR" sz="2400" dirty="0" err="1">
                <a:latin typeface="Comic Sans MS" pitchFamily="66" charset="0"/>
              </a:rPr>
              <a:t>Carol</a:t>
            </a:r>
            <a:r>
              <a:rPr lang="el-GR" sz="2400" dirty="0">
                <a:latin typeface="Comic Sans MS" pitchFamily="66" charset="0"/>
              </a:rPr>
              <a:t>  </a:t>
            </a:r>
            <a:r>
              <a:rPr lang="el-GR" sz="2400" dirty="0" err="1">
                <a:latin typeface="Comic Sans MS" pitchFamily="66" charset="0"/>
              </a:rPr>
              <a:t>Gray</a:t>
            </a:r>
            <a:r>
              <a:rPr lang="el-GR" sz="2400" dirty="0">
                <a:latin typeface="Comic Sans MS" pitchFamily="66" charset="0"/>
              </a:rPr>
              <a:t>: οι κοινωνικές ιστορίες και τα </a:t>
            </a:r>
            <a:r>
              <a:rPr lang="el-GR" sz="2400" dirty="0" err="1">
                <a:latin typeface="Comic Sans MS" pitchFamily="66" charset="0"/>
              </a:rPr>
              <a:t>comic</a:t>
            </a:r>
            <a:r>
              <a:rPr lang="el-GR" sz="2400" dirty="0">
                <a:latin typeface="Comic Sans MS" pitchFamily="66" charset="0"/>
              </a:rPr>
              <a:t> </a:t>
            </a:r>
            <a:r>
              <a:rPr lang="el-GR" sz="2400" dirty="0" err="1">
                <a:latin typeface="Comic Sans MS" pitchFamily="66" charset="0"/>
              </a:rPr>
              <a:t>strip</a:t>
            </a:r>
            <a:r>
              <a:rPr lang="el-GR" sz="2400" dirty="0">
                <a:latin typeface="Comic Sans MS" pitchFamily="66" charset="0"/>
              </a:rPr>
              <a:t> </a:t>
            </a:r>
            <a:r>
              <a:rPr lang="el-GR" sz="2400" dirty="0" err="1">
                <a:latin typeface="Comic Sans MS" pitchFamily="66" charset="0"/>
              </a:rPr>
              <a:t>conversations</a:t>
            </a:r>
            <a:r>
              <a:rPr lang="el-GR" sz="2400" dirty="0">
                <a:latin typeface="Comic Sans MS" pitchFamily="66" charset="0"/>
              </a:rPr>
              <a:t> μπορεί να είναι ιδιαίτερα βοηθητικές ώστε να εξηγηθεί το «πως» και τα «γιατί» </a:t>
            </a:r>
          </a:p>
          <a:p>
            <a:pPr algn="just"/>
            <a:r>
              <a:rPr lang="el-GR" sz="2400" dirty="0">
                <a:latin typeface="Comic Sans MS" pitchFamily="66" charset="0"/>
              </a:rPr>
              <a:t>     Επίσης μπορείτε να κατασκευάσετε κατάλληλες ιστορίες σε συνεργασία με τους ειδικούς που ήδη γνωρίζουν το παιδί σας ή να αναζητήσετε δωρεάν υλικό στο διαδίκτυο.</a:t>
            </a:r>
          </a:p>
          <a:p>
            <a:pPr algn="just"/>
            <a:endParaRPr lang="el-GR" sz="2400" dirty="0">
              <a:latin typeface="Comic Sans MS" pitchFamily="66" charset="0"/>
            </a:endParaRPr>
          </a:p>
          <a:p>
            <a:pPr algn="just"/>
            <a:endParaRPr lang="el-GR" sz="2000" dirty="0">
              <a:latin typeface="Comic Sans MS" pitchFamily="66" charset="0"/>
            </a:endParaRPr>
          </a:p>
          <a:p>
            <a:pPr algn="just">
              <a:buFont typeface="Wingdings" pitchFamily="2" charset="2"/>
              <a:buChar char="§"/>
            </a:pPr>
            <a:endParaRPr lang="el-GR" sz="2000" dirty="0">
              <a:latin typeface="Comic Sans MS" pitchFamily="66" charset="0"/>
            </a:endParaRPr>
          </a:p>
          <a:p>
            <a:pPr algn="just">
              <a:buFont typeface="Wingdings" pitchFamily="2" charset="2"/>
              <a:buChar char="§"/>
            </a:pPr>
            <a:endParaRPr lang="el-GR" sz="2000" dirty="0">
              <a:latin typeface="Comic Sans MS" pitchFamily="66" charset="0"/>
            </a:endParaRPr>
          </a:p>
          <a:p>
            <a:pPr algn="just">
              <a:buFont typeface="Wingdings" pitchFamily="2" charset="2"/>
              <a:buChar char="§"/>
            </a:pPr>
            <a:endParaRPr lang="el-GR" sz="2400" dirty="0">
              <a:latin typeface="Comic Sans MS" pitchFamily="66" charset="0"/>
            </a:endParaRPr>
          </a:p>
          <a:p>
            <a:pPr algn="just"/>
            <a:r>
              <a:rPr lang="el-GR" sz="2400" b="1" dirty="0">
                <a:latin typeface="Comic Sans MS" pitchFamily="66" charset="0"/>
              </a:rPr>
              <a:t> </a:t>
            </a:r>
            <a:r>
              <a:rPr lang="en-US" sz="2400" b="1" dirty="0">
                <a:latin typeface="Comic Sans MS" pitchFamily="66" charset="0"/>
              </a:rPr>
              <a:t> </a:t>
            </a:r>
            <a:endParaRPr lang="el-GR" sz="2400" b="1" dirty="0">
              <a:latin typeface="Comic Sans MS" pitchFamily="66" charset="0"/>
            </a:endParaRPr>
          </a:p>
          <a:p>
            <a:pPr lvl="0" algn="just"/>
            <a:endParaRPr lang="el-GR" sz="2400" b="1" dirty="0">
              <a:latin typeface="Comic Sans MS" pitchFamily="66" charset="0"/>
            </a:endParaRPr>
          </a:p>
          <a:p>
            <a:pPr lvl="0" algn="just">
              <a:buFont typeface="Wingdings" pitchFamily="2" charset="2"/>
              <a:buChar char="ü"/>
            </a:pPr>
            <a:r>
              <a:rPr lang="el-GR" sz="2400" b="1" dirty="0">
                <a:latin typeface="Comic Sans MS" pitchFamily="66" charset="0"/>
              </a:rPr>
              <a:t> για τα γεγονότα </a:t>
            </a:r>
            <a:r>
              <a:rPr lang="el-GR" sz="2400" dirty="0">
                <a:latin typeface="Comic Sans MS" pitchFamily="66" charset="0"/>
              </a:rPr>
              <a:t>µε τρόπο προσαρμοσμένο </a:t>
            </a:r>
            <a:r>
              <a:rPr lang="el-GR" sz="2400" b="1" dirty="0">
                <a:latin typeface="Comic Sans MS" pitchFamily="66" charset="0"/>
              </a:rPr>
              <a:t>ανάλογα με την ηλικία του </a:t>
            </a:r>
            <a:r>
              <a:rPr lang="el-GR" sz="2400" dirty="0">
                <a:latin typeface="Comic Sans MS" pitchFamily="66" charset="0"/>
              </a:rPr>
              <a:t>και το επίπεδο χρήσης του</a:t>
            </a:r>
            <a:r>
              <a:rPr lang="en-US" sz="2400" dirty="0">
                <a:latin typeface="Comic Sans MS" pitchFamily="66" charset="0"/>
              </a:rPr>
              <a:t> </a:t>
            </a:r>
            <a:r>
              <a:rPr lang="el-GR" sz="2400" dirty="0">
                <a:latin typeface="Comic Sans MS" pitchFamily="66" charset="0"/>
              </a:rPr>
              <a:t>λόγου ώστε να μπορεί σίγουρα να κατανοήσει αυτό που συμβαίνει. </a:t>
            </a:r>
          </a:p>
          <a:p>
            <a:pPr lvl="0" algn="just"/>
            <a:r>
              <a:rPr lang="el-GR" sz="2400" dirty="0">
                <a:latin typeface="Comic Sans MS" pitchFamily="66" charset="0"/>
              </a:rPr>
              <a:t>    Τα μικρότερα παιδιά δεν μπορούν να κατανοήσουν πολύπλοκες πληροφορίες.  </a:t>
            </a:r>
          </a:p>
          <a:p>
            <a:pPr lvl="0" algn="just">
              <a:buFont typeface="Wingdings" pitchFamily="2" charset="2"/>
              <a:buChar char="ü"/>
            </a:pPr>
            <a:endParaRPr lang="el-GR" sz="2400" dirty="0">
              <a:latin typeface="Comic Sans MS" pitchFamily="66" charset="0"/>
            </a:endParaRPr>
          </a:p>
          <a:p>
            <a:pPr lvl="0" algn="just">
              <a:buFont typeface="Wingdings" pitchFamily="2" charset="2"/>
              <a:buChar char="ü"/>
            </a:pPr>
            <a:r>
              <a:rPr lang="el-GR" sz="2400" b="1" dirty="0">
                <a:latin typeface="Comic Sans MS" pitchFamily="66" charset="0"/>
              </a:rPr>
              <a:t> τις σκέψεις και τα </a:t>
            </a:r>
            <a:r>
              <a:rPr lang="el-GR" sz="2400" b="1" dirty="0" err="1">
                <a:latin typeface="Comic Sans MS" pitchFamily="66" charset="0"/>
              </a:rPr>
              <a:t>συναισθήµατά</a:t>
            </a:r>
            <a:r>
              <a:rPr lang="el-GR" sz="2400" b="1" dirty="0">
                <a:latin typeface="Comic Sans MS" pitchFamily="66" charset="0"/>
              </a:rPr>
              <a:t> του </a:t>
            </a:r>
            <a:r>
              <a:rPr lang="el-GR" sz="2400" dirty="0">
                <a:latin typeface="Comic Sans MS" pitchFamily="66" charset="0"/>
              </a:rPr>
              <a:t>και περιγράψτε τα δικά σας συναισθήματα. Απαντήστε στις ερωτήσεις του όσες φορές κι αν χρειαστεί καθώς αυτός είναι ένας </a:t>
            </a:r>
          </a:p>
          <a:p>
            <a:pPr lvl="0" algn="just"/>
            <a:r>
              <a:rPr lang="el-GR" sz="2400" dirty="0">
                <a:latin typeface="Comic Sans MS" pitchFamily="66" charset="0"/>
              </a:rPr>
              <a:t>    τρόπος για να μπορέσει να επεξεργαστεί και να κατανοήσει ότι του συμβαίνει.</a:t>
            </a:r>
          </a:p>
          <a:p>
            <a:pPr lvl="0" algn="just"/>
            <a:endParaRPr lang="el-GR" sz="2400" dirty="0">
              <a:latin typeface="Comic Sans MS" pitchFamily="66" charset="0"/>
            </a:endParaRPr>
          </a:p>
          <a:p>
            <a:pPr lvl="0" algn="just">
              <a:buFont typeface="Wingdings" pitchFamily="2" charset="2"/>
              <a:buChar char="ü"/>
            </a:pPr>
            <a:r>
              <a:rPr lang="el-GR" sz="2400" dirty="0">
                <a:latin typeface="Comic Sans MS" pitchFamily="66" charset="0"/>
              </a:rPr>
              <a:t> είναι σημαντικό να αισθάνεται </a:t>
            </a:r>
            <a:r>
              <a:rPr lang="el-GR" sz="2400" b="1" dirty="0">
                <a:latin typeface="Comic Sans MS" pitchFamily="66" charset="0"/>
              </a:rPr>
              <a:t>ότι αναγνωρίζετε τις ανησυχίες του και κατανοείτε τις αντιδράσεις </a:t>
            </a:r>
            <a:r>
              <a:rPr lang="el-GR" sz="2400" dirty="0">
                <a:latin typeface="Comic Sans MS" pitchFamily="66" charset="0"/>
              </a:rPr>
              <a:t>του όσο περίεργες και αν φαίνονται. Η αβεβαιότητα σε σχέση με το </a:t>
            </a:r>
          </a:p>
          <a:p>
            <a:pPr lvl="0" algn="just"/>
            <a:r>
              <a:rPr lang="el-GR" sz="2400" dirty="0">
                <a:latin typeface="Comic Sans MS" pitchFamily="66" charset="0"/>
              </a:rPr>
              <a:t>    πότε θα τελειώσει η παρούσα κατάσταση ώστε να μπορέσουν να επιστρέψουν πάλι στην «φυσιολογική» ζωή αποτελεί μεγάλη πηγή άγχους και ανασφάλειας.</a:t>
            </a:r>
          </a:p>
          <a:p>
            <a:pPr lvl="0" algn="just"/>
            <a:endParaRPr lang="el-GR" sz="2400" dirty="0">
              <a:latin typeface="Comic Sans MS" pitchFamily="66" charset="0"/>
            </a:endParaRPr>
          </a:p>
          <a:p>
            <a:pPr lvl="0" algn="just"/>
            <a:endParaRPr lang="el-GR" sz="2400" dirty="0">
              <a:latin typeface="Comic Sans MS" pitchFamily="66" charset="0"/>
            </a:endParaRPr>
          </a:p>
          <a:p>
            <a:pPr marL="342900" lvl="0" indent="-342900" algn="just">
              <a:buFont typeface="Wingdings" panose="05000000000000000000" pitchFamily="2" charset="2"/>
              <a:buChar char="Ø"/>
            </a:pPr>
            <a:r>
              <a:rPr lang="el-GR" sz="2400" b="1" dirty="0">
                <a:latin typeface="Comic Sans MS" pitchFamily="66" charset="0"/>
              </a:rPr>
              <a:t>Φροντίστε για τον περιορισμό της</a:t>
            </a:r>
            <a:r>
              <a:rPr lang="el-GR" sz="2400" dirty="0">
                <a:latin typeface="Comic Sans MS" pitchFamily="66" charset="0"/>
              </a:rPr>
              <a:t> υπερβολικής έκθεσης στη πληροφόρηση που οδηγεί σε ένταση, σύγχυση και ανησυχία. Να λαμβάνουν νέα μόνο από επίσημες πηγές και συγκεκριμένη ώρα μέσα στην ημέρα. Δώστε χρόνο για τις νέες πληροφορίες έτσι ώστε να μπορεί να τις οργανώσει για να τις απορροφήσει. Αλλάξτε το θέμα συζήτησης όταν αυτή οδηγείται σε ανούσιες υπερβολές. </a:t>
            </a:r>
          </a:p>
          <a:p>
            <a:pPr marL="342900" lvl="0" indent="-342900" algn="just">
              <a:buFont typeface="Wingdings" panose="05000000000000000000" pitchFamily="2" charset="2"/>
              <a:buChar char="Ø"/>
            </a:pPr>
            <a:endParaRPr lang="el-GR" sz="2400" dirty="0">
              <a:latin typeface="Comic Sans MS" pitchFamily="66" charset="0"/>
            </a:endParaRPr>
          </a:p>
          <a:p>
            <a:pPr marL="342900" indent="-342900" algn="just">
              <a:buFont typeface="Wingdings" panose="05000000000000000000" pitchFamily="2" charset="2"/>
              <a:buChar char="Ø"/>
            </a:pPr>
            <a:r>
              <a:rPr lang="el-GR" sz="2400" dirty="0">
                <a:latin typeface="Comic Sans MS" pitchFamily="66" charset="0"/>
              </a:rPr>
              <a:t>Η ένταση και οι δυνατές φωνές μπορεί να οδηγήσουν σε αισθητηριακή υπερφόρτωση και εκρήξεις</a:t>
            </a:r>
          </a:p>
          <a:p>
            <a:pPr lvl="0" algn="just"/>
            <a:endParaRPr lang="el-GR" sz="2400" dirty="0">
              <a:latin typeface="Comic Sans MS" pitchFamily="66" charset="0"/>
            </a:endParaRPr>
          </a:p>
          <a:p>
            <a:pPr algn="just">
              <a:buFont typeface="Wingdings" pitchFamily="2" charset="2"/>
              <a:buChar char="§"/>
            </a:pPr>
            <a:endParaRPr lang="el-GR" sz="2000" dirty="0">
              <a:latin typeface="Comic Sans MS" pitchFamily="66" charset="0"/>
            </a:endParaRPr>
          </a:p>
          <a:p>
            <a:pPr algn="just">
              <a:buFont typeface="Wingdings" pitchFamily="2" charset="2"/>
              <a:buChar char="§"/>
            </a:pPr>
            <a:endParaRPr lang="el-GR" sz="2000" dirty="0">
              <a:latin typeface="Comic Sans MS" pitchFamily="66" charset="0"/>
            </a:endParaRPr>
          </a:p>
          <a:p>
            <a:pPr algn="just"/>
            <a:endParaRPr lang="el-GR" sz="2000" dirty="0">
              <a:latin typeface="Comic Sans MS" pitchFamily="66" charset="0"/>
            </a:endParaRPr>
          </a:p>
          <a:p>
            <a:pPr algn="just">
              <a:buFont typeface="Wingdings" pitchFamily="2" charset="2"/>
              <a:buChar char="§"/>
            </a:pPr>
            <a:endParaRPr lang="el-GR" sz="2000" dirty="0">
              <a:latin typeface="Comic Sans MS" pitchFamily="66" charset="0"/>
            </a:endParaRPr>
          </a:p>
          <a:p>
            <a:pPr algn="just">
              <a:buFont typeface="Wingdings" pitchFamily="2" charset="2"/>
              <a:buChar char="§"/>
            </a:pPr>
            <a:endParaRPr lang="el-GR" sz="2000" dirty="0">
              <a:latin typeface="Comic Sans MS" pitchFamily="66" charset="0"/>
            </a:endParaRPr>
          </a:p>
          <a:p>
            <a:pPr algn="just"/>
            <a:r>
              <a:rPr lang="el-GR" sz="2000" dirty="0">
                <a:latin typeface="Comic Sans MS" pitchFamily="66" charset="0"/>
              </a:rPr>
              <a:t>                                                       </a:t>
            </a:r>
          </a:p>
        </p:txBody>
      </p:sp>
      <p:sp>
        <p:nvSpPr>
          <p:cNvPr id="12" name="11 - TextBox"/>
          <p:cNvSpPr txBox="1"/>
          <p:nvPr/>
        </p:nvSpPr>
        <p:spPr>
          <a:xfrm>
            <a:off x="0" y="2844553"/>
            <a:ext cx="25203150" cy="637849"/>
          </a:xfrm>
          <a:prstGeom prst="rect">
            <a:avLst/>
          </a:prstGeom>
          <a:blipFill>
            <a:blip r:embed="rId2" cstate="print"/>
            <a:tile tx="0" ty="0" sx="100000" sy="100000" flip="none" algn="tl"/>
          </a:blipFill>
          <a:ln w="25400">
            <a:solidFill>
              <a:schemeClr val="accent1">
                <a:lumMod val="75000"/>
              </a:schemeClr>
            </a:solidFill>
          </a:ln>
        </p:spPr>
        <p:txBody>
          <a:bodyPr wrap="square" lIns="72000" tIns="72000" rIns="72000" bIns="72000">
            <a:spAutoFit/>
          </a:bodyPr>
          <a:lstStyle/>
          <a:p>
            <a:pPr algn="ctr" defTabSz="3394710" fontAlgn="auto">
              <a:spcBef>
                <a:spcPts val="0"/>
              </a:spcBef>
              <a:spcAft>
                <a:spcPts val="0"/>
              </a:spcAft>
              <a:defRPr/>
            </a:pPr>
            <a:r>
              <a:rPr lang="el-GR" sz="3200" b="1" dirty="0">
                <a:solidFill>
                  <a:schemeClr val="tx2">
                    <a:lumMod val="75000"/>
                  </a:schemeClr>
                </a:solidFill>
                <a:effectLst>
                  <a:outerShdw blurRad="38100" dist="38100" dir="2700000" algn="tl">
                    <a:srgbClr val="000000">
                      <a:alpha val="43137"/>
                    </a:srgbClr>
                  </a:outerShdw>
                </a:effectLst>
                <a:latin typeface="Comic Sans MS" pitchFamily="66" charset="0"/>
              </a:rPr>
              <a:t>Η ΠΑΝΔΗΜΙΑ ΤΟΥ ΝΕΟΥ ΚΟΡΩΝΟΪΟΥ COVID-19 </a:t>
            </a:r>
            <a:endParaRPr lang="el-GR" sz="3000" b="1" i="1" dirty="0">
              <a:solidFill>
                <a:schemeClr val="bg1"/>
              </a:solidFill>
              <a:latin typeface="Arial" pitchFamily="34" charset="0"/>
              <a:cs typeface="Arial" pitchFamily="34" charset="0"/>
              <a:sym typeface="Wingdings" pitchFamily="2" charset="2"/>
            </a:endParaRPr>
          </a:p>
        </p:txBody>
      </p:sp>
      <p:sp>
        <p:nvSpPr>
          <p:cNvPr id="22" name="21 - TextBox"/>
          <p:cNvSpPr txBox="1"/>
          <p:nvPr/>
        </p:nvSpPr>
        <p:spPr>
          <a:xfrm>
            <a:off x="0" y="33497964"/>
            <a:ext cx="25203150" cy="706311"/>
          </a:xfrm>
          <a:prstGeom prst="rect">
            <a:avLst/>
          </a:prstGeom>
          <a:solidFill>
            <a:schemeClr val="accent1">
              <a:lumMod val="40000"/>
              <a:lumOff val="60000"/>
            </a:schemeClr>
          </a:solidFill>
          <a:ln w="25400">
            <a:solidFill>
              <a:schemeClr val="accent1">
                <a:lumMod val="75000"/>
              </a:schemeClr>
            </a:solidFill>
          </a:ln>
        </p:spPr>
        <p:txBody>
          <a:bodyPr wrap="square" lIns="144000" tIns="144000" rIns="144000" bIns="144000">
            <a:spAutoFit/>
          </a:bodyPr>
          <a:lstStyle/>
          <a:p>
            <a:pPr algn="just" defTabSz="3394710" fontAlgn="auto">
              <a:lnSpc>
                <a:spcPct val="150000"/>
              </a:lnSpc>
              <a:spcBef>
                <a:spcPts val="0"/>
              </a:spcBef>
              <a:spcAft>
                <a:spcPts val="0"/>
              </a:spcAft>
              <a:defRPr/>
            </a:pPr>
            <a:endParaRPr lang="el-GR" sz="1800" b="1" dirty="0">
              <a:solidFill>
                <a:schemeClr val="bg1"/>
              </a:solidFill>
              <a:latin typeface="Arial" pitchFamily="34" charset="0"/>
              <a:cs typeface="Arial" pitchFamily="34" charset="0"/>
              <a:sym typeface="Wingdings" pitchFamily="2" charset="2"/>
            </a:endParaRPr>
          </a:p>
        </p:txBody>
      </p:sp>
      <p:sp>
        <p:nvSpPr>
          <p:cNvPr id="27" name="26 - Ορθογώνιο"/>
          <p:cNvSpPr/>
          <p:nvPr/>
        </p:nvSpPr>
        <p:spPr>
          <a:xfrm>
            <a:off x="0" y="28191369"/>
            <a:ext cx="17930167" cy="6001643"/>
          </a:xfrm>
          <a:prstGeom prst="rect">
            <a:avLst/>
          </a:prstGeom>
          <a:solidFill>
            <a:schemeClr val="accent1">
              <a:lumMod val="20000"/>
              <a:lumOff val="80000"/>
            </a:schemeClr>
          </a:solidFill>
        </p:spPr>
        <p:txBody>
          <a:bodyPr wrap="square">
            <a:spAutoFit/>
          </a:bodyPr>
          <a:lstStyle/>
          <a:p>
            <a:r>
              <a:rPr lang="en-US" sz="2400" b="1" i="1" dirty="0">
                <a:latin typeface="Comic Sans MS" pitchFamily="66" charset="0"/>
              </a:rPr>
              <a:t>  </a:t>
            </a:r>
            <a:endParaRPr lang="el-GR" sz="2400" b="1" i="1" dirty="0">
              <a:latin typeface="Comic Sans MS" pitchFamily="66" charset="0"/>
            </a:endParaRPr>
          </a:p>
          <a:p>
            <a:r>
              <a:rPr lang="el-GR" sz="2400" b="1" i="1" dirty="0">
                <a:latin typeface="Comic Sans MS" pitchFamily="66" charset="0"/>
              </a:rPr>
              <a:t>  </a:t>
            </a:r>
          </a:p>
          <a:p>
            <a:r>
              <a:rPr lang="el-GR" sz="2400" b="1" i="1" dirty="0">
                <a:latin typeface="Comic Sans MS" pitchFamily="66" charset="0"/>
              </a:rPr>
              <a:t> *</a:t>
            </a:r>
            <a:r>
              <a:rPr lang="en-US" sz="2400" b="1" i="1" dirty="0">
                <a:latin typeface="Comic Sans MS" pitchFamily="66" charset="0"/>
              </a:rPr>
              <a:t> </a:t>
            </a:r>
            <a:r>
              <a:rPr lang="el-GR" sz="2400" b="1" i="1" dirty="0">
                <a:latin typeface="Comic Sans MS" pitchFamily="66" charset="0"/>
              </a:rPr>
              <a:t>«σχολικής ημέρας» </a:t>
            </a:r>
            <a:r>
              <a:rPr lang="el-GR" sz="2400" i="1" dirty="0">
                <a:latin typeface="Comic Sans MS" pitchFamily="66" charset="0"/>
              </a:rPr>
              <a:t>στο σπίτι που να ακολουθεί τις</a:t>
            </a:r>
            <a:r>
              <a:rPr lang="en-US" sz="2400" i="1" dirty="0">
                <a:latin typeface="Comic Sans MS" pitchFamily="66" charset="0"/>
              </a:rPr>
              <a:t> </a:t>
            </a:r>
            <a:r>
              <a:rPr lang="el-GR" sz="2400" i="1" dirty="0">
                <a:latin typeface="Comic Sans MS" pitchFamily="66" charset="0"/>
              </a:rPr>
              <a:t>δραστηριότητες που συνήθως κάνει το παιδί σας στο σπίτι, στο σχολείο,</a:t>
            </a:r>
          </a:p>
          <a:p>
            <a:r>
              <a:rPr lang="el-GR" sz="2400" i="1" dirty="0">
                <a:latin typeface="Comic Sans MS" pitchFamily="66" charset="0"/>
              </a:rPr>
              <a:t>      στην τάξη. Ντύστε το παιδί κανονικά το πρωί και διαμορφώστε τις ίδιες δραστηριότητες μάθησης στο σπίτι με την ίδια σειρά.</a:t>
            </a:r>
          </a:p>
          <a:p>
            <a:endParaRPr lang="el-GR" sz="2400" i="1" dirty="0">
              <a:latin typeface="Comic Sans MS" pitchFamily="66" charset="0"/>
            </a:endParaRPr>
          </a:p>
          <a:p>
            <a:pPr lvl="0"/>
            <a:r>
              <a:rPr lang="en-US" sz="2400" dirty="0">
                <a:latin typeface="Comic Sans MS" pitchFamily="66" charset="0"/>
              </a:rPr>
              <a:t>  * </a:t>
            </a:r>
            <a:r>
              <a:rPr lang="el-GR" sz="2400" dirty="0">
                <a:latin typeface="Comic Sans MS" pitchFamily="66" charset="0"/>
              </a:rPr>
              <a:t>ένα </a:t>
            </a:r>
            <a:r>
              <a:rPr lang="el-GR" sz="2400" b="1" dirty="0">
                <a:latin typeface="Comic Sans MS" pitchFamily="66" charset="0"/>
              </a:rPr>
              <a:t>νέο ημερήσιο πρόγραμμα </a:t>
            </a:r>
            <a:r>
              <a:rPr lang="el-GR" sz="2400" dirty="0">
                <a:latin typeface="Comic Sans MS" pitchFamily="66" charset="0"/>
              </a:rPr>
              <a:t>προσαρμοσμένο στις νέες συνθήκες. Η κρίση οδήγησε σε απότομη διακοπή της «καθημερινής </a:t>
            </a:r>
          </a:p>
          <a:p>
            <a:pPr lvl="0"/>
            <a:r>
              <a:rPr lang="el-GR" sz="2400" dirty="0">
                <a:latin typeface="Comic Sans MS" pitchFamily="66" charset="0"/>
              </a:rPr>
              <a:t>      ρουτίνας» και τα άτομα με ΔΦΑ χρειάζονται </a:t>
            </a:r>
            <a:r>
              <a:rPr lang="el-GR" sz="2400" b="1" dirty="0">
                <a:latin typeface="Comic Sans MS" pitchFamily="66" charset="0"/>
              </a:rPr>
              <a:t>περισσότερο χρόνο</a:t>
            </a:r>
            <a:r>
              <a:rPr lang="en-US" sz="2400" dirty="0">
                <a:latin typeface="Comic Sans MS" pitchFamily="66" charset="0"/>
              </a:rPr>
              <a:t> </a:t>
            </a:r>
            <a:r>
              <a:rPr lang="el-GR" sz="2400" dirty="0">
                <a:latin typeface="Comic Sans MS" pitchFamily="66" charset="0"/>
              </a:rPr>
              <a:t>να προσαρμοστούν στις αλλαγές και τις νέες καταστάσεις.</a:t>
            </a:r>
          </a:p>
          <a:p>
            <a:pPr lvl="0"/>
            <a:endParaRPr lang="el-GR" sz="2400" dirty="0">
              <a:latin typeface="Comic Sans MS" pitchFamily="66" charset="0"/>
            </a:endParaRPr>
          </a:p>
          <a:p>
            <a:pPr lvl="0"/>
            <a:r>
              <a:rPr lang="en-US" sz="2400" dirty="0">
                <a:latin typeface="Comic Sans MS" pitchFamily="66" charset="0"/>
              </a:rPr>
              <a:t>  * </a:t>
            </a:r>
            <a:r>
              <a:rPr lang="el-GR" sz="2400" dirty="0">
                <a:latin typeface="Comic Sans MS" pitchFamily="66" charset="0"/>
              </a:rPr>
              <a:t>είναι σημαντικό στην καραντίνα να μην δημιουργηθούν λάθος συνήθειες και δυσπροσαρμοστικές συμπεριφορές.</a:t>
            </a:r>
          </a:p>
          <a:p>
            <a:pPr lvl="0"/>
            <a:endParaRPr lang="el-GR" sz="2400" dirty="0">
              <a:latin typeface="Comic Sans MS" pitchFamily="66" charset="0"/>
            </a:endParaRPr>
          </a:p>
          <a:p>
            <a:pPr lvl="0"/>
            <a:r>
              <a:rPr lang="el-GR" sz="2400" b="1" dirty="0">
                <a:latin typeface="Comic Sans MS" pitchFamily="66" charset="0"/>
              </a:rPr>
              <a:t>  * Η χρήση τεχνικών και υλικών</a:t>
            </a:r>
            <a:r>
              <a:rPr lang="en-US" sz="2400" b="1" dirty="0">
                <a:latin typeface="Comic Sans MS" pitchFamily="66" charset="0"/>
              </a:rPr>
              <a:t> </a:t>
            </a:r>
            <a:r>
              <a:rPr lang="el-GR" sz="2400" b="1" dirty="0">
                <a:latin typeface="Comic Sans MS" pitchFamily="66" charset="0"/>
              </a:rPr>
              <a:t>για δόμηση και οπτικοποίηση </a:t>
            </a:r>
            <a:r>
              <a:rPr lang="el-GR" sz="2400" dirty="0">
                <a:latin typeface="Comic Sans MS" pitchFamily="66" charset="0"/>
              </a:rPr>
              <a:t>όπως περιγράφονται από το πρόγραμμα </a:t>
            </a:r>
            <a:r>
              <a:rPr lang="en-US" sz="2400" i="1" dirty="0">
                <a:latin typeface="Comic Sans MS" pitchFamily="66" charset="0"/>
              </a:rPr>
              <a:t>TEACCH</a:t>
            </a:r>
            <a:r>
              <a:rPr lang="el-GR" sz="2400" i="1" dirty="0">
                <a:latin typeface="Comic Sans MS" pitchFamily="66" charset="0"/>
              </a:rPr>
              <a:t> </a:t>
            </a:r>
            <a:r>
              <a:rPr lang="el-GR" sz="2000" dirty="0">
                <a:latin typeface="Comic Sans MS" pitchFamily="66" charset="0"/>
              </a:rPr>
              <a:t>(πίνακες,</a:t>
            </a:r>
          </a:p>
          <a:p>
            <a:pPr lvl="0"/>
            <a:r>
              <a:rPr lang="el-GR" sz="2000" dirty="0">
                <a:latin typeface="Comic Sans MS" pitchFamily="66" charset="0"/>
              </a:rPr>
              <a:t>       οδηγοί, προγράμματα, ρολόγια, χρονόμετρα, ημερολόγια) </a:t>
            </a:r>
            <a:r>
              <a:rPr lang="el-GR" sz="2400" dirty="0">
                <a:latin typeface="Comic Sans MS" pitchFamily="66" charset="0"/>
              </a:rPr>
              <a:t>θα σας είναι απαραίτητα. </a:t>
            </a:r>
          </a:p>
          <a:p>
            <a:pPr lvl="0"/>
            <a:endParaRPr lang="en-US" sz="2400" dirty="0">
              <a:latin typeface="Comic Sans MS" pitchFamily="66" charset="0"/>
            </a:endParaRPr>
          </a:p>
          <a:p>
            <a:pPr lvl="0"/>
            <a:r>
              <a:rPr lang="en-US" sz="2400" b="1" i="1" dirty="0">
                <a:latin typeface="Comic Sans MS" pitchFamily="66" charset="0"/>
              </a:rPr>
              <a:t> * </a:t>
            </a:r>
            <a:r>
              <a:rPr lang="el-GR" sz="2400" b="1" i="1" dirty="0">
                <a:latin typeface="Comic Sans MS" pitchFamily="66" charset="0"/>
              </a:rPr>
              <a:t>να συμπεριλάβετε μικρές κινητικές δραστηριότητες </a:t>
            </a:r>
            <a:r>
              <a:rPr lang="el-GR" sz="2000" i="1" dirty="0">
                <a:latin typeface="Comic Sans MS" pitchFamily="66" charset="0"/>
              </a:rPr>
              <a:t>(π.χ. περίπατο), </a:t>
            </a:r>
            <a:r>
              <a:rPr lang="el-GR" sz="2400" i="1" dirty="0">
                <a:latin typeface="Comic Sans MS" pitchFamily="66" charset="0"/>
              </a:rPr>
              <a:t>για να ενθαρρύνετε τόσο τη σωματική όσο και την ψυχική</a:t>
            </a:r>
          </a:p>
          <a:p>
            <a:pPr lvl="0"/>
            <a:r>
              <a:rPr lang="el-GR" sz="2400" i="1" dirty="0">
                <a:latin typeface="Comic Sans MS" pitchFamily="66" charset="0"/>
              </a:rPr>
              <a:t>      ευεξία τη δική σας αλλά και του παιδιού σας. Δώστε επιπλέον χρόνο για</a:t>
            </a:r>
            <a:r>
              <a:rPr lang="en-US" sz="2400" i="1" dirty="0">
                <a:latin typeface="Comic Sans MS" pitchFamily="66" charset="0"/>
              </a:rPr>
              <a:t> </a:t>
            </a:r>
            <a:r>
              <a:rPr lang="el-GR" sz="2400" i="1" dirty="0">
                <a:latin typeface="Comic Sans MS" pitchFamily="66" charset="0"/>
              </a:rPr>
              <a:t>σωματική άσκηση.</a:t>
            </a:r>
          </a:p>
          <a:p>
            <a:pPr lvl="0"/>
            <a:endParaRPr lang="el-GR" sz="2400" i="1" dirty="0">
              <a:solidFill>
                <a:schemeClr val="bg1"/>
              </a:solidFill>
              <a:latin typeface="Comic Sans MS" pitchFamily="66" charset="0"/>
              <a:cs typeface="Arial" pitchFamily="34" charset="0"/>
              <a:sym typeface="Wingdings" pitchFamily="2" charset="2"/>
            </a:endParaRPr>
          </a:p>
        </p:txBody>
      </p:sp>
      <p:sp>
        <p:nvSpPr>
          <p:cNvPr id="30" name="29 - TextBox"/>
          <p:cNvSpPr txBox="1"/>
          <p:nvPr/>
        </p:nvSpPr>
        <p:spPr>
          <a:xfrm>
            <a:off x="-40588" y="27563278"/>
            <a:ext cx="25203150" cy="576293"/>
          </a:xfrm>
          <a:prstGeom prst="rect">
            <a:avLst/>
          </a:prstGeom>
          <a:solidFill>
            <a:schemeClr val="tx2">
              <a:lumMod val="20000"/>
              <a:lumOff val="80000"/>
            </a:schemeClr>
          </a:solidFill>
          <a:ln w="12700" cmpd="dbl">
            <a:solidFill>
              <a:schemeClr val="accent1">
                <a:lumMod val="75000"/>
              </a:schemeClr>
            </a:solidFill>
          </a:ln>
        </p:spPr>
        <p:txBody>
          <a:bodyPr wrap="square" lIns="72000" tIns="72000" rIns="72000" bIns="72000">
            <a:spAutoFit/>
          </a:bodyPr>
          <a:lstStyle/>
          <a:p>
            <a:r>
              <a:rPr lang="el-GR" sz="2800" b="1" dirty="0"/>
              <a:t>                   </a:t>
            </a:r>
            <a:r>
              <a:rPr lang="el-GR" sz="2800" b="1" dirty="0">
                <a:latin typeface="Comic Sans MS" pitchFamily="66" charset="0"/>
              </a:rPr>
              <a:t>Δημιουργήστε μια σταθερή νέα ρουτίνα:</a:t>
            </a:r>
            <a:endParaRPr lang="el-GR" sz="2800" dirty="0">
              <a:solidFill>
                <a:schemeClr val="bg1"/>
              </a:solidFill>
              <a:latin typeface="Arial" pitchFamily="34" charset="0"/>
              <a:cs typeface="Arial" pitchFamily="34" charset="0"/>
              <a:sym typeface="Wingdings" pitchFamily="2" charset="2"/>
            </a:endParaRPr>
          </a:p>
        </p:txBody>
      </p:sp>
      <p:pic>
        <p:nvPicPr>
          <p:cNvPr id="1026" name="Picture 2" descr="Technology,Business"/>
          <p:cNvPicPr>
            <a:picLocks noChangeAspect="1" noChangeArrowheads="1"/>
          </p:cNvPicPr>
          <p:nvPr/>
        </p:nvPicPr>
        <p:blipFill>
          <a:blip r:embed="rId3" cstate="print"/>
          <a:srcRect/>
          <a:stretch>
            <a:fillRect/>
          </a:stretch>
        </p:blipFill>
        <p:spPr bwMode="auto">
          <a:xfrm flipV="1">
            <a:off x="23474783" y="2772545"/>
            <a:ext cx="1728367" cy="1296144"/>
          </a:xfrm>
          <a:prstGeom prst="rect">
            <a:avLst/>
          </a:prstGeom>
          <a:noFill/>
        </p:spPr>
      </p:pic>
      <p:pic>
        <p:nvPicPr>
          <p:cNvPr id="35" name="Picture 2" descr="Μέρες, Εποχές και μήνες στο Νηπιαγωγείο. - Kindergarten Stories"/>
          <p:cNvPicPr>
            <a:picLocks noChangeAspect="1" noChangeArrowheads="1"/>
          </p:cNvPicPr>
          <p:nvPr/>
        </p:nvPicPr>
        <p:blipFill>
          <a:blip r:embed="rId4" cstate="print"/>
          <a:srcRect/>
          <a:stretch>
            <a:fillRect/>
          </a:stretch>
        </p:blipFill>
        <p:spPr bwMode="auto">
          <a:xfrm>
            <a:off x="17930167" y="28695425"/>
            <a:ext cx="3024336" cy="5508850"/>
          </a:xfrm>
          <a:prstGeom prst="rect">
            <a:avLst/>
          </a:prstGeom>
          <a:noFill/>
          <a:ln w="9525">
            <a:noFill/>
            <a:miter lim="800000"/>
            <a:headEnd/>
            <a:tailEnd/>
          </a:ln>
        </p:spPr>
      </p:pic>
      <p:sp>
        <p:nvSpPr>
          <p:cNvPr id="45" name="44 - Στρογγυλεμένο ορθογώνιο"/>
          <p:cNvSpPr/>
          <p:nvPr/>
        </p:nvSpPr>
        <p:spPr>
          <a:xfrm>
            <a:off x="-40587" y="10549409"/>
            <a:ext cx="25203150" cy="936104"/>
          </a:xfrm>
          <a:prstGeom prst="roundRect">
            <a:avLst/>
          </a:prstGeom>
          <a:blipFill>
            <a:blip r:embed="rId5" cstate="print">
              <a:duotone>
                <a:prstClr val="black"/>
                <a:schemeClr val="accent1">
                  <a:tint val="45000"/>
                  <a:satMod val="400000"/>
                </a:schemeClr>
              </a:duotone>
            </a:blip>
            <a:tile tx="0" ty="0" sx="100000" sy="100000" flip="none" algn="tl"/>
          </a:blip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dirty="0">
                <a:solidFill>
                  <a:schemeClr val="tx1"/>
                </a:solidFill>
                <a:latin typeface="Comic Sans MS" pitchFamily="66" charset="0"/>
              </a:rPr>
              <a:t>           </a:t>
            </a:r>
            <a:r>
              <a:rPr lang="el-GR" sz="3600" b="1" dirty="0">
                <a:solidFill>
                  <a:schemeClr val="tx1"/>
                </a:solidFill>
                <a:latin typeface="Comic Sans MS" pitchFamily="66" charset="0"/>
              </a:rPr>
              <a:t>Γενικές οδηγίες και πρακτικές συμβουλές</a:t>
            </a:r>
          </a:p>
        </p:txBody>
      </p:sp>
      <p:sp>
        <p:nvSpPr>
          <p:cNvPr id="40" name="39 - TextBox"/>
          <p:cNvSpPr txBox="1"/>
          <p:nvPr/>
        </p:nvSpPr>
        <p:spPr>
          <a:xfrm>
            <a:off x="4402" y="11485513"/>
            <a:ext cx="25203150" cy="57629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25400">
            <a:solidFill>
              <a:schemeClr val="accent1">
                <a:lumMod val="75000"/>
              </a:schemeClr>
            </a:solidFill>
          </a:ln>
        </p:spPr>
        <p:txBody>
          <a:bodyPr wrap="square" lIns="72000" tIns="72000" rIns="72000" bIns="72000">
            <a:spAutoFit/>
          </a:bodyPr>
          <a:lstStyle/>
          <a:p>
            <a:pPr lvl="0" algn="just"/>
            <a:r>
              <a:rPr lang="el-GR" sz="2400" b="1" dirty="0"/>
              <a:t>                         </a:t>
            </a:r>
            <a:r>
              <a:rPr lang="el-GR" sz="2800" b="1" dirty="0">
                <a:latin typeface="Comic Sans MS" pitchFamily="66" charset="0"/>
              </a:rPr>
              <a:t>Εξηγήστε τους:</a:t>
            </a:r>
            <a:endParaRPr lang="el-GR" sz="2800" dirty="0">
              <a:solidFill>
                <a:schemeClr val="bg1"/>
              </a:solidFill>
              <a:latin typeface="Comic Sans MS" pitchFamily="66" charset="0"/>
              <a:cs typeface="Arial" pitchFamily="34" charset="0"/>
              <a:sym typeface="Wingdings" pitchFamily="2" charset="2"/>
            </a:endParaRPr>
          </a:p>
        </p:txBody>
      </p:sp>
      <p:pic>
        <p:nvPicPr>
          <p:cNvPr id="41" name="40 - Εικόνα" descr="https://png.vector.me/files/images/1/9/195777/red_jigsaw_piece_clip_art.jpg"/>
          <p:cNvPicPr/>
          <p:nvPr/>
        </p:nvPicPr>
        <p:blipFill>
          <a:blip r:embed="rId6" cstate="print"/>
          <a:srcRect/>
          <a:stretch>
            <a:fillRect/>
          </a:stretch>
        </p:blipFill>
        <p:spPr bwMode="auto">
          <a:xfrm>
            <a:off x="0" y="10549409"/>
            <a:ext cx="1152129" cy="936104"/>
          </a:xfrm>
          <a:prstGeom prst="rect">
            <a:avLst/>
          </a:prstGeom>
          <a:noFill/>
          <a:ln w="9525">
            <a:noFill/>
            <a:miter lim="800000"/>
            <a:headEnd/>
            <a:tailEnd/>
          </a:ln>
        </p:spPr>
      </p:pic>
      <p:sp>
        <p:nvSpPr>
          <p:cNvPr id="42" name="41 - TextBox"/>
          <p:cNvSpPr txBox="1"/>
          <p:nvPr/>
        </p:nvSpPr>
        <p:spPr>
          <a:xfrm>
            <a:off x="-26835" y="18545393"/>
            <a:ext cx="25203150" cy="57629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25400">
            <a:solidFill>
              <a:schemeClr val="accent1">
                <a:lumMod val="75000"/>
              </a:schemeClr>
            </a:solidFill>
          </a:ln>
        </p:spPr>
        <p:txBody>
          <a:bodyPr wrap="square" lIns="72000" tIns="72000" rIns="72000" bIns="72000">
            <a:spAutoFit/>
          </a:bodyPr>
          <a:lstStyle/>
          <a:p>
            <a:pPr lvl="0" algn="just"/>
            <a:r>
              <a:rPr lang="el-GR" sz="2400" b="1" dirty="0"/>
              <a:t>                      </a:t>
            </a:r>
            <a:r>
              <a:rPr lang="el-GR" sz="2800" b="1" dirty="0">
                <a:latin typeface="Comic Sans MS" pitchFamily="66" charset="0"/>
              </a:rPr>
              <a:t>Συζητήστε µε το παιδί με ΔΦΑ αλλά και με τα άλλα μέλη της οικογένειας</a:t>
            </a:r>
            <a:r>
              <a:rPr lang="el-GR" sz="2800" dirty="0">
                <a:latin typeface="Comic Sans MS" pitchFamily="66" charset="0"/>
              </a:rPr>
              <a:t>:</a:t>
            </a:r>
            <a:endParaRPr lang="el-GR" sz="2800" dirty="0">
              <a:solidFill>
                <a:schemeClr val="bg1"/>
              </a:solidFill>
              <a:latin typeface="Arial" pitchFamily="34" charset="0"/>
              <a:cs typeface="Arial" pitchFamily="34" charset="0"/>
              <a:sym typeface="Wingdings" pitchFamily="2" charset="2"/>
            </a:endParaRPr>
          </a:p>
        </p:txBody>
      </p:sp>
      <p:pic>
        <p:nvPicPr>
          <p:cNvPr id="43" name="42 - Εικόνα" descr="https://png.vector.me/files/images/2/8/283318/game_piece_group"/>
          <p:cNvPicPr/>
          <p:nvPr/>
        </p:nvPicPr>
        <p:blipFill>
          <a:blip r:embed="rId7" cstate="print"/>
          <a:srcRect/>
          <a:stretch>
            <a:fillRect/>
          </a:stretch>
        </p:blipFill>
        <p:spPr bwMode="auto">
          <a:xfrm>
            <a:off x="0" y="18182257"/>
            <a:ext cx="1728542" cy="1224136"/>
          </a:xfrm>
          <a:prstGeom prst="rect">
            <a:avLst/>
          </a:prstGeom>
          <a:noFill/>
          <a:ln w="9525">
            <a:noFill/>
            <a:miter lim="800000"/>
            <a:headEnd/>
            <a:tailEnd/>
          </a:ln>
        </p:spPr>
      </p:pic>
      <p:pic>
        <p:nvPicPr>
          <p:cNvPr id="44" name="43 - Εικόνα" descr="https://png.vector.me/files/images/1/1/112611/jigsaw_blue_puzzle_piece_clip_art.jpg"/>
          <p:cNvPicPr/>
          <p:nvPr/>
        </p:nvPicPr>
        <p:blipFill>
          <a:blip r:embed="rId8" cstate="print"/>
          <a:srcRect/>
          <a:stretch>
            <a:fillRect/>
          </a:stretch>
        </p:blipFill>
        <p:spPr bwMode="auto">
          <a:xfrm>
            <a:off x="-123009" y="27527490"/>
            <a:ext cx="1008287" cy="720080"/>
          </a:xfrm>
          <a:prstGeom prst="rect">
            <a:avLst/>
          </a:prstGeom>
          <a:noFill/>
          <a:ln w="9525">
            <a:noFill/>
            <a:miter lim="800000"/>
            <a:headEnd/>
            <a:tailEnd/>
          </a:ln>
        </p:spPr>
      </p:pic>
      <p:pic>
        <p:nvPicPr>
          <p:cNvPr id="6" name="Picture 3"/>
          <p:cNvPicPr>
            <a:picLocks noChangeAspect="1" noChangeArrowheads="1"/>
          </p:cNvPicPr>
          <p:nvPr/>
        </p:nvPicPr>
        <p:blipFill>
          <a:blip r:embed="rId9" cstate="print"/>
          <a:srcRect/>
          <a:stretch>
            <a:fillRect/>
          </a:stretch>
        </p:blipFill>
        <p:spPr bwMode="auto">
          <a:xfrm>
            <a:off x="17930167" y="28407393"/>
            <a:ext cx="2952328" cy="1584176"/>
          </a:xfrm>
          <a:prstGeom prst="rect">
            <a:avLst/>
          </a:prstGeom>
          <a:noFill/>
          <a:ln w="9525">
            <a:noFill/>
            <a:miter lim="800000"/>
            <a:headEnd/>
            <a:tailEnd/>
          </a:ln>
        </p:spPr>
      </p:pic>
      <p:pic>
        <p:nvPicPr>
          <p:cNvPr id="46" name="3 - Εικόνα" descr="SALE Girls Routine Printable Boys routine by OliHarriCreations  Numerous options of reward charts, behaviour charts and routine charts for all ages and budgets, love this version of the chart, print it and stick it on the kids door"/>
          <p:cNvPicPr>
            <a:picLocks noChangeAspect="1" noChangeArrowheads="1"/>
          </p:cNvPicPr>
          <p:nvPr/>
        </p:nvPicPr>
        <p:blipFill>
          <a:blip r:embed="rId10" cstate="print"/>
          <a:srcRect/>
          <a:stretch>
            <a:fillRect/>
          </a:stretch>
        </p:blipFill>
        <p:spPr bwMode="auto">
          <a:xfrm>
            <a:off x="20882495" y="28767433"/>
            <a:ext cx="4320655" cy="5436842"/>
          </a:xfrm>
          <a:prstGeom prst="rect">
            <a:avLst/>
          </a:prstGeom>
          <a:solidFill>
            <a:schemeClr val="tx2">
              <a:lumMod val="20000"/>
              <a:lumOff val="80000"/>
            </a:schemeClr>
          </a:solidFill>
          <a:ln w="9525">
            <a:noFill/>
            <a:miter lim="800000"/>
            <a:headEnd/>
            <a:tailEnd/>
          </a:ln>
        </p:spPr>
      </p:pic>
      <p:sp>
        <p:nvSpPr>
          <p:cNvPr id="47" name="46 - TextBox"/>
          <p:cNvSpPr txBox="1"/>
          <p:nvPr/>
        </p:nvSpPr>
        <p:spPr>
          <a:xfrm>
            <a:off x="1224312" y="-1"/>
            <a:ext cx="23978838" cy="2022894"/>
          </a:xfrm>
          <a:prstGeom prst="rect">
            <a:avLst/>
          </a:prstGeom>
          <a:solidFill>
            <a:schemeClr val="bg1"/>
          </a:solidFill>
          <a:ln w="25400">
            <a:solidFill>
              <a:schemeClr val="accent1">
                <a:lumMod val="60000"/>
                <a:lumOff val="40000"/>
              </a:schemeClr>
            </a:solidFill>
          </a:ln>
        </p:spPr>
        <p:txBody>
          <a:bodyPr wrap="square" lIns="87265" tIns="87265" rIns="87265" bIns="87265">
            <a:spAutoFit/>
          </a:bodyPr>
          <a:lstStyle/>
          <a:p>
            <a:pPr defTabSz="4114473" fontAlgn="auto">
              <a:spcBef>
                <a:spcPts val="0"/>
              </a:spcBef>
              <a:spcAft>
                <a:spcPts val="0"/>
              </a:spcAft>
              <a:defRPr/>
            </a:pPr>
            <a:r>
              <a:rPr lang="en-US" sz="2400" b="1" dirty="0">
                <a:latin typeface="Comic Sans MS" pitchFamily="66" charset="0"/>
                <a:ea typeface="Tahoma" pitchFamily="34" charset="0"/>
                <a:cs typeface="Tahoma" pitchFamily="34" charset="0"/>
                <a:sym typeface="Wingdings" pitchFamily="2" charset="2"/>
              </a:rPr>
              <a:t> </a:t>
            </a:r>
            <a:r>
              <a:rPr lang="el-GR" sz="2400" b="1" dirty="0">
                <a:latin typeface="Comic Sans MS" pitchFamily="66" charset="0"/>
                <a:ea typeface="Tahoma" pitchFamily="34" charset="0"/>
                <a:cs typeface="Tahoma" pitchFamily="34" charset="0"/>
                <a:sym typeface="Wingdings" pitchFamily="2" charset="2"/>
              </a:rPr>
              <a:t>       </a:t>
            </a:r>
            <a:r>
              <a:rPr lang="el-GR" sz="2400" b="1" dirty="0">
                <a:solidFill>
                  <a:schemeClr val="tx2">
                    <a:lumMod val="75000"/>
                  </a:schemeClr>
                </a:solidFill>
                <a:effectLst>
                  <a:outerShdw blurRad="38100" dist="38100" dir="2700000" algn="tl">
                    <a:srgbClr val="000000">
                      <a:alpha val="43137"/>
                    </a:srgbClr>
                  </a:outerShdw>
                </a:effectLst>
                <a:latin typeface="Comic Sans MS" pitchFamily="66" charset="0"/>
                <a:sym typeface="Wingdings" pitchFamily="2" charset="2"/>
              </a:rPr>
              <a:t> </a:t>
            </a:r>
            <a:r>
              <a:rPr lang="el-GR" sz="2400" b="1" dirty="0">
                <a:effectLst>
                  <a:outerShdw blurRad="38100" dist="38100" dir="2700000" algn="tl">
                    <a:srgbClr val="000000">
                      <a:alpha val="43137"/>
                    </a:srgbClr>
                  </a:outerShdw>
                </a:effectLst>
                <a:latin typeface="Comic Sans MS" pitchFamily="66" charset="0"/>
                <a:sym typeface="Wingdings" pitchFamily="2" charset="2"/>
              </a:rPr>
              <a:t>ΕΛΛΗΝΙΚΗ ΔΗΜΟΚΡΑΤΙΑ</a:t>
            </a:r>
            <a:endParaRPr lang="en-US" sz="2400" b="1" dirty="0">
              <a:effectLst>
                <a:outerShdw blurRad="38100" dist="38100" dir="2700000" algn="tl">
                  <a:srgbClr val="000000">
                    <a:alpha val="43137"/>
                  </a:srgbClr>
                </a:outerShdw>
              </a:effectLst>
              <a:latin typeface="Comic Sans MS" pitchFamily="66" charset="0"/>
              <a:sym typeface="Wingdings" pitchFamily="2" charset="2"/>
            </a:endParaRPr>
          </a:p>
          <a:p>
            <a:pPr defTabSz="4114473" fontAlgn="auto">
              <a:spcBef>
                <a:spcPts val="0"/>
              </a:spcBef>
              <a:spcAft>
                <a:spcPts val="0"/>
              </a:spcAft>
              <a:defRPr/>
            </a:pPr>
            <a:r>
              <a:rPr lang="en-US" sz="2400" b="1" dirty="0">
                <a:effectLst>
                  <a:outerShdw blurRad="38100" dist="38100" dir="2700000" algn="tl">
                    <a:srgbClr val="000000">
                      <a:alpha val="43137"/>
                    </a:srgbClr>
                  </a:outerShdw>
                </a:effectLst>
                <a:latin typeface="Comic Sans MS" pitchFamily="66" charset="0"/>
                <a:sym typeface="Wingdings" pitchFamily="2" charset="2"/>
              </a:rPr>
              <a:t>    </a:t>
            </a:r>
            <a:r>
              <a:rPr lang="el-GR" sz="2400" b="1" dirty="0">
                <a:effectLst>
                  <a:outerShdw blurRad="38100" dist="38100" dir="2700000" algn="tl">
                    <a:srgbClr val="000000">
                      <a:alpha val="43137"/>
                    </a:srgbClr>
                  </a:outerShdw>
                </a:effectLst>
                <a:latin typeface="Comic Sans MS" pitchFamily="66" charset="0"/>
                <a:sym typeface="Wingdings" pitchFamily="2" charset="2"/>
              </a:rPr>
              <a:t>     ΕΘΝΙΚΟΝ </a:t>
            </a:r>
            <a:r>
              <a:rPr lang="en-US" sz="2400" b="1" dirty="0">
                <a:effectLst>
                  <a:outerShdw blurRad="38100" dist="38100" dir="2700000" algn="tl">
                    <a:srgbClr val="000000">
                      <a:alpha val="43137"/>
                    </a:srgbClr>
                  </a:outerShdw>
                </a:effectLst>
                <a:latin typeface="Comic Sans MS" pitchFamily="66" charset="0"/>
                <a:sym typeface="Wingdings" pitchFamily="2" charset="2"/>
              </a:rPr>
              <a:t>K</a:t>
            </a:r>
            <a:r>
              <a:rPr lang="el-GR" sz="2400" b="1" dirty="0">
                <a:effectLst>
                  <a:outerShdw blurRad="38100" dist="38100" dir="2700000" algn="tl">
                    <a:srgbClr val="000000">
                      <a:alpha val="43137"/>
                    </a:srgbClr>
                  </a:outerShdw>
                </a:effectLst>
                <a:latin typeface="Comic Sans MS" pitchFamily="66" charset="0"/>
                <a:sym typeface="Wingdings" pitchFamily="2" charset="2"/>
              </a:rPr>
              <a:t>ΑΠΟΔΙΣΤΡΙΑΚΟΝ</a:t>
            </a:r>
            <a:r>
              <a:rPr lang="en-US" sz="2400" b="1" dirty="0">
                <a:effectLst>
                  <a:outerShdw blurRad="38100" dist="38100" dir="2700000" algn="tl">
                    <a:srgbClr val="000000">
                      <a:alpha val="43137"/>
                    </a:srgbClr>
                  </a:outerShdw>
                </a:effectLst>
                <a:latin typeface="Comic Sans MS" pitchFamily="66" charset="0"/>
                <a:sym typeface="Wingdings" pitchFamily="2" charset="2"/>
              </a:rPr>
              <a:t> </a:t>
            </a:r>
            <a:r>
              <a:rPr lang="el-GR" sz="2400" b="1" dirty="0">
                <a:effectLst>
                  <a:outerShdw blurRad="38100" dist="38100" dir="2700000" algn="tl">
                    <a:srgbClr val="000000">
                      <a:alpha val="43137"/>
                    </a:srgbClr>
                  </a:outerShdw>
                </a:effectLst>
                <a:latin typeface="Comic Sans MS" pitchFamily="66" charset="0"/>
                <a:sym typeface="Wingdings" pitchFamily="2" charset="2"/>
              </a:rPr>
              <a:t>ΠΑΝΕΠΙΣΤΗΜΙΟΝ ΑΘΗΝΩΝ                                                        ΓΕΝ. ΝΟΣΟΚΟΜΕΙΟ ΠΑΙΔΩΝ</a:t>
            </a:r>
          </a:p>
          <a:p>
            <a:pPr defTabSz="4114473" fontAlgn="auto">
              <a:spcBef>
                <a:spcPts val="0"/>
              </a:spcBef>
              <a:spcAft>
                <a:spcPts val="0"/>
              </a:spcAft>
              <a:defRPr/>
            </a:pPr>
            <a:r>
              <a:rPr lang="el-GR" sz="2400" b="1" dirty="0">
                <a:effectLst>
                  <a:outerShdw blurRad="38100" dist="38100" dir="2700000" algn="tl">
                    <a:srgbClr val="000000">
                      <a:alpha val="43137"/>
                    </a:srgbClr>
                  </a:outerShdw>
                </a:effectLst>
                <a:latin typeface="Comic Sans MS" pitchFamily="66" charset="0"/>
                <a:sym typeface="Wingdings" pitchFamily="2" charset="2"/>
              </a:rPr>
              <a:t> </a:t>
            </a:r>
            <a:r>
              <a:rPr lang="en-US" sz="2400" b="1" dirty="0">
                <a:effectLst>
                  <a:outerShdw blurRad="38100" dist="38100" dir="2700000" algn="tl">
                    <a:srgbClr val="000000">
                      <a:alpha val="43137"/>
                    </a:srgbClr>
                  </a:outerShdw>
                </a:effectLst>
                <a:latin typeface="Comic Sans MS" pitchFamily="66" charset="0"/>
                <a:sym typeface="Wingdings" pitchFamily="2" charset="2"/>
              </a:rPr>
              <a:t>        </a:t>
            </a:r>
            <a:r>
              <a:rPr lang="el-GR" sz="2400" b="1" dirty="0">
                <a:effectLst>
                  <a:outerShdw blurRad="38100" dist="38100" dir="2700000" algn="tl">
                    <a:srgbClr val="000000">
                      <a:alpha val="43137"/>
                    </a:srgbClr>
                  </a:outerShdw>
                </a:effectLst>
                <a:latin typeface="Comic Sans MS" pitchFamily="66" charset="0"/>
                <a:sym typeface="Wingdings" pitchFamily="2" charset="2"/>
              </a:rPr>
              <a:t>ΙΑΤΡΙΚΗ ΣΧΟΛΗ                                                                                                                                 </a:t>
            </a:r>
            <a:r>
              <a:rPr lang="el-GR" sz="2400" b="1" dirty="0">
                <a:effectLst>
                  <a:outerShdw blurRad="38100" dist="38100" dir="2700000" algn="tl">
                    <a:srgbClr val="000000">
                      <a:alpha val="43137"/>
                    </a:srgbClr>
                  </a:outerShdw>
                </a:effectLst>
                <a:latin typeface="Comic Sans MS" pitchFamily="66" charset="0"/>
              </a:rPr>
              <a:t>«Η ΑΓΙΑ ΣΟΦΙΑ»</a:t>
            </a:r>
            <a:r>
              <a:rPr lang="el-GR" sz="2400" b="1" dirty="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latin typeface="Comic Sans MS" pitchFamily="66" charset="0"/>
                <a:cs typeface="Tahoma" pitchFamily="34" charset="0"/>
                <a:sym typeface="Wingdings" pitchFamily="2" charset="2"/>
              </a:rPr>
              <a:t> </a:t>
            </a:r>
            <a:endParaRPr lang="en-US" sz="2400" b="1" dirty="0">
              <a:effectLst>
                <a:outerShdw blurRad="38100" dist="38100" dir="2700000" algn="tl">
                  <a:srgbClr val="000000">
                    <a:alpha val="43137"/>
                  </a:srgbClr>
                </a:outerShdw>
              </a:effectLst>
              <a:latin typeface="Comic Sans MS" pitchFamily="66" charset="0"/>
              <a:sym typeface="Wingdings" pitchFamily="2" charset="2"/>
            </a:endParaRPr>
          </a:p>
          <a:p>
            <a:pPr defTabSz="4114473" fontAlgn="auto">
              <a:spcBef>
                <a:spcPts val="0"/>
              </a:spcBef>
              <a:spcAft>
                <a:spcPts val="0"/>
              </a:spcAft>
              <a:defRPr/>
            </a:pPr>
            <a:r>
              <a:rPr lang="en-US" sz="2400" b="1" dirty="0">
                <a:effectLst>
                  <a:outerShdw blurRad="38100" dist="38100" dir="2700000" algn="tl">
                    <a:srgbClr val="000000">
                      <a:alpha val="43137"/>
                    </a:srgbClr>
                  </a:outerShdw>
                </a:effectLst>
                <a:latin typeface="Comic Sans MS" pitchFamily="66" charset="0"/>
                <a:sym typeface="Wingdings" pitchFamily="2" charset="2"/>
              </a:rPr>
              <a:t>     </a:t>
            </a:r>
            <a:r>
              <a:rPr lang="el-GR" sz="2400" b="1" dirty="0">
                <a:effectLst>
                  <a:outerShdw blurRad="38100" dist="38100" dir="2700000" algn="tl">
                    <a:srgbClr val="000000">
                      <a:alpha val="43137"/>
                    </a:srgbClr>
                  </a:outerShdw>
                </a:effectLst>
                <a:latin typeface="Comic Sans MS" pitchFamily="66" charset="0"/>
                <a:sym typeface="Wingdings" pitchFamily="2" charset="2"/>
              </a:rPr>
              <a:t>    ΠΑΙΔΟΨΥΧΙΑΤΡΙΚΗ </a:t>
            </a:r>
            <a:r>
              <a:rPr lang="el-GR" sz="2400" b="1" dirty="0">
                <a:effectLst>
                  <a:outerShdw blurRad="38100" dist="38100" dir="2700000" algn="tl">
                    <a:srgbClr val="000000">
                      <a:alpha val="43137"/>
                    </a:srgbClr>
                  </a:outerShdw>
                </a:effectLst>
                <a:latin typeface="Comic Sans MS" pitchFamily="66" charset="0"/>
              </a:rPr>
              <a:t>ΚΛΙΝΙΚΗ </a:t>
            </a:r>
            <a:r>
              <a:rPr lang="en-US" sz="2400" b="1" dirty="0">
                <a:effectLst>
                  <a:outerShdw blurRad="38100" dist="38100" dir="2700000" algn="tl">
                    <a:srgbClr val="000000">
                      <a:alpha val="43137"/>
                    </a:srgbClr>
                  </a:outerShdw>
                </a:effectLst>
                <a:latin typeface="Comic Sans MS" pitchFamily="66" charset="0"/>
              </a:rPr>
              <a:t> </a:t>
            </a:r>
          </a:p>
          <a:p>
            <a:pPr defTabSz="4114473" fontAlgn="auto">
              <a:spcBef>
                <a:spcPts val="0"/>
              </a:spcBef>
              <a:spcAft>
                <a:spcPts val="0"/>
              </a:spcAft>
              <a:defRPr/>
            </a:pPr>
            <a:r>
              <a:rPr lang="en-US" sz="2400" b="1" dirty="0">
                <a:effectLst>
                  <a:outerShdw blurRad="38100" dist="38100" dir="2700000" algn="tl">
                    <a:srgbClr val="000000">
                      <a:alpha val="43137"/>
                    </a:srgbClr>
                  </a:outerShdw>
                </a:effectLst>
                <a:latin typeface="Comic Sans MS" pitchFamily="66" charset="0"/>
              </a:rPr>
              <a:t>     </a:t>
            </a:r>
            <a:r>
              <a:rPr lang="el-GR" sz="2400" b="1" dirty="0">
                <a:effectLst>
                  <a:outerShdw blurRad="38100" dist="38100" dir="2700000" algn="tl">
                    <a:srgbClr val="000000">
                      <a:alpha val="43137"/>
                    </a:srgbClr>
                  </a:outerShdw>
                </a:effectLst>
                <a:latin typeface="Comic Sans MS" pitchFamily="66" charset="0"/>
              </a:rPr>
              <a:t>   Δ/ΝΤΗΣ: ΚΑΘΗΓΗΤΗΣ ΓΕΡ. ΚΟΛΑΪΤΗΣ</a:t>
            </a:r>
            <a:endParaRPr lang="el-GR" sz="2400" b="1" dirty="0">
              <a:ln w="900" cmpd="sng">
                <a:solidFill>
                  <a:schemeClr val="accent1">
                    <a:satMod val="190000"/>
                    <a:alpha val="55000"/>
                  </a:schemeClr>
                </a:solidFill>
                <a:prstDash val="solid"/>
              </a:ln>
              <a:effectLst>
                <a:innerShdw blurRad="101600" dist="76200" dir="5400000">
                  <a:schemeClr val="accent1">
                    <a:satMod val="190000"/>
                    <a:tint val="100000"/>
                    <a:alpha val="74000"/>
                  </a:schemeClr>
                </a:innerShdw>
              </a:effectLst>
              <a:latin typeface="Comic Sans MS" pitchFamily="66" charset="0"/>
              <a:cs typeface="Tahoma" pitchFamily="34" charset="0"/>
              <a:sym typeface="Wingdings" pitchFamily="2" charset="2"/>
            </a:endParaRPr>
          </a:p>
        </p:txBody>
      </p:sp>
      <p:pic>
        <p:nvPicPr>
          <p:cNvPr id="49" name="Picture 4" descr="Athina20a"/>
          <p:cNvPicPr>
            <a:picLocks noChangeAspect="1" noChangeArrowheads="1"/>
          </p:cNvPicPr>
          <p:nvPr/>
        </p:nvPicPr>
        <p:blipFill>
          <a:blip r:embed="rId11" cstate="print"/>
          <a:srcRect/>
          <a:stretch>
            <a:fillRect/>
          </a:stretch>
        </p:blipFill>
        <p:spPr bwMode="auto">
          <a:xfrm>
            <a:off x="0" y="0"/>
            <a:ext cx="1152129" cy="1332385"/>
          </a:xfrm>
          <a:prstGeom prst="rect">
            <a:avLst/>
          </a:prstGeom>
          <a:noFill/>
          <a:ln w="9525">
            <a:noFill/>
            <a:miter lim="800000"/>
            <a:headEnd/>
            <a:tailEnd/>
          </a:ln>
        </p:spPr>
      </p:pic>
      <p:pic>
        <p:nvPicPr>
          <p:cNvPr id="50" name="Picture 7" descr="header"/>
          <p:cNvPicPr>
            <a:picLocks noChangeAspect="1" noChangeArrowheads="1"/>
          </p:cNvPicPr>
          <p:nvPr/>
        </p:nvPicPr>
        <p:blipFill>
          <a:blip r:embed="rId12" cstate="print"/>
          <a:srcRect/>
          <a:stretch>
            <a:fillRect/>
          </a:stretch>
        </p:blipFill>
        <p:spPr bwMode="auto">
          <a:xfrm>
            <a:off x="23474783" y="0"/>
            <a:ext cx="1728367" cy="1332385"/>
          </a:xfrm>
          <a:prstGeom prst="rect">
            <a:avLst/>
          </a:prstGeom>
          <a:noFill/>
          <a:ln w="9525">
            <a:noFill/>
            <a:miter lim="800000"/>
            <a:headEnd/>
            <a:tailEnd/>
          </a:ln>
        </p:spPr>
      </p:pic>
      <p:pic>
        <p:nvPicPr>
          <p:cNvPr id="55" name="54 - Εικόνα" descr="C:\Users\user\Desktop\Covid-19\ASD Covid-19\Εικόνα1.png"/>
          <p:cNvPicPr/>
          <p:nvPr/>
        </p:nvPicPr>
        <p:blipFill>
          <a:blip r:embed="rId13" cstate="print"/>
          <a:srcRect/>
          <a:stretch>
            <a:fillRect/>
          </a:stretch>
        </p:blipFill>
        <p:spPr bwMode="auto">
          <a:xfrm>
            <a:off x="21314543" y="1332385"/>
            <a:ext cx="2232248" cy="1440160"/>
          </a:xfrm>
          <a:prstGeom prst="rect">
            <a:avLst/>
          </a:prstGeom>
          <a:noFill/>
          <a:ln w="9525">
            <a:noFill/>
            <a:miter lim="800000"/>
            <a:headEnd/>
            <a:tailEnd/>
          </a:ln>
        </p:spPr>
      </p:pic>
      <p:pic>
        <p:nvPicPr>
          <p:cNvPr id="26" name="Picture 2"/>
          <p:cNvPicPr>
            <a:picLocks noChangeAspect="1" noChangeArrowheads="1"/>
          </p:cNvPicPr>
          <p:nvPr/>
        </p:nvPicPr>
        <p:blipFill>
          <a:blip r:embed="rId14" cstate="print"/>
          <a:srcRect/>
          <a:stretch>
            <a:fillRect/>
          </a:stretch>
        </p:blipFill>
        <p:spPr bwMode="auto">
          <a:xfrm>
            <a:off x="0" y="1476401"/>
            <a:ext cx="1800375" cy="237626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80495" y="14005793"/>
            <a:ext cx="19658184" cy="1152128"/>
          </a:xfrm>
        </p:spPr>
        <p:txBody>
          <a:bodyPr/>
          <a:lstStyle/>
          <a:p>
            <a:pPr lvl="0"/>
            <a:r>
              <a:rPr lang="en-US" sz="2800" dirty="0">
                <a:latin typeface="Comic Sans MS" pitchFamily="66" charset="0"/>
              </a:rPr>
              <a:t> </a:t>
            </a:r>
            <a:endParaRPr lang="el-GR" dirty="0"/>
          </a:p>
        </p:txBody>
      </p:sp>
      <p:sp>
        <p:nvSpPr>
          <p:cNvPr id="11" name="10 - Ορθογώνιο"/>
          <p:cNvSpPr/>
          <p:nvPr/>
        </p:nvSpPr>
        <p:spPr>
          <a:xfrm>
            <a:off x="0" y="0"/>
            <a:ext cx="25203150" cy="342042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tx1"/>
              </a:solidFill>
              <a:latin typeface="Comic Sans MS" pitchFamily="66" charset="0"/>
            </a:endParaRPr>
          </a:p>
          <a:p>
            <a:r>
              <a:rPr lang="en-US" sz="2400" dirty="0">
                <a:solidFill>
                  <a:schemeClr val="tx1"/>
                </a:solidFill>
                <a:latin typeface="Comic Sans MS" pitchFamily="66" charset="0"/>
              </a:rPr>
              <a:t>        </a:t>
            </a:r>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r>
              <a:rPr lang="el-GR" sz="2400" dirty="0">
                <a:solidFill>
                  <a:schemeClr val="tx1"/>
                </a:solidFill>
                <a:latin typeface="Comic Sans MS" pitchFamily="66" charset="0"/>
              </a:rPr>
              <a:t>       </a:t>
            </a: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endParaRPr lang="el-GR" sz="2400" dirty="0">
              <a:solidFill>
                <a:schemeClr val="tx1"/>
              </a:solidFill>
              <a:latin typeface="Comic Sans MS" pitchFamily="66" charset="0"/>
            </a:endParaRPr>
          </a:p>
          <a:p>
            <a:pPr lvl="0" algn="ctr" defTabSz="3394710" fontAlgn="auto">
              <a:lnSpc>
                <a:spcPct val="150000"/>
              </a:lnSpc>
              <a:spcBef>
                <a:spcPts val="0"/>
              </a:spcBef>
              <a:spcAft>
                <a:spcPts val="0"/>
              </a:spcAft>
              <a:defRPr/>
            </a:pPr>
            <a:r>
              <a:rPr lang="el-GR" sz="3600" b="1" dirty="0">
                <a:solidFill>
                  <a:prstClr val="black"/>
                </a:solidFill>
                <a:latin typeface="Comic Sans MS" pitchFamily="66" charset="0"/>
                <a:cs typeface="Arial" pitchFamily="34" charset="0"/>
                <a:sym typeface="Wingdings" pitchFamily="2" charset="2"/>
              </a:rPr>
              <a:t> </a:t>
            </a:r>
            <a:r>
              <a:rPr lang="el-GR" sz="2800" b="1" dirty="0">
                <a:solidFill>
                  <a:prstClr val="black"/>
                </a:solidFill>
                <a:latin typeface="Comic Sans MS" pitchFamily="66" charset="0"/>
                <a:cs typeface="Arial" pitchFamily="34" charset="0"/>
                <a:sym typeface="Wingdings" pitchFamily="2" charset="2"/>
              </a:rPr>
              <a:t>ΣΗΜΑΝΤΙΚΑ ΣΗΜΕΙΑ</a:t>
            </a:r>
            <a:r>
              <a:rPr lang="el-GR" sz="2800" dirty="0">
                <a:solidFill>
                  <a:prstClr val="black"/>
                </a:solidFill>
                <a:latin typeface="Comic Sans MS" pitchFamily="66" charset="0"/>
                <a:cs typeface="Arial" pitchFamily="34" charset="0"/>
                <a:sym typeface="Wingdings" pitchFamily="2" charset="2"/>
              </a:rPr>
              <a:t>: </a:t>
            </a:r>
          </a:p>
          <a:p>
            <a:endParaRPr lang="el-GR" sz="2400" dirty="0">
              <a:solidFill>
                <a:schemeClr val="tx1"/>
              </a:solidFill>
              <a:latin typeface="Comic Sans MS" pitchFamily="66" charset="0"/>
            </a:endParaRPr>
          </a:p>
          <a:p>
            <a:pPr>
              <a:buFont typeface="Wingdings" pitchFamily="2" charset="2"/>
              <a:buChar char="§"/>
            </a:pPr>
            <a:r>
              <a:rPr lang="en-US" sz="2400" dirty="0">
                <a:solidFill>
                  <a:schemeClr val="tx1"/>
                </a:solidFill>
                <a:latin typeface="Comic Sans MS" pitchFamily="66" charset="0"/>
              </a:rPr>
              <a:t>   </a:t>
            </a:r>
            <a:r>
              <a:rPr lang="el-GR" sz="2400" dirty="0">
                <a:solidFill>
                  <a:schemeClr val="tx1"/>
                </a:solidFill>
                <a:latin typeface="Comic Sans MS" pitchFamily="66" charset="0"/>
              </a:rPr>
              <a:t>  </a:t>
            </a:r>
            <a:r>
              <a:rPr lang="en-US" sz="2400" dirty="0">
                <a:solidFill>
                  <a:schemeClr val="tx1"/>
                </a:solidFill>
                <a:latin typeface="Comic Sans MS" pitchFamily="66" charset="0"/>
              </a:rPr>
              <a:t> </a:t>
            </a:r>
            <a:r>
              <a:rPr lang="el-GR" sz="2400" dirty="0">
                <a:solidFill>
                  <a:schemeClr val="tx1"/>
                </a:solidFill>
                <a:latin typeface="Comic Sans MS" pitchFamily="66" charset="0"/>
              </a:rPr>
              <a:t> χρειάζεται να σκεφτείτε από πριν ποιός θα φροντίσει το παιδί αν κάποιος από την οικογένεια σας νοσήσει.</a:t>
            </a:r>
            <a:endParaRPr lang="en-US" sz="2400" dirty="0">
              <a:solidFill>
                <a:schemeClr val="tx1"/>
              </a:solidFill>
              <a:latin typeface="Comic Sans MS" pitchFamily="66" charset="0"/>
            </a:endParaRPr>
          </a:p>
          <a:p>
            <a:pPr>
              <a:buFont typeface="Wingdings" pitchFamily="2" charset="2"/>
              <a:buChar char="§"/>
            </a:pPr>
            <a:endParaRPr lang="el-GR" sz="2400" dirty="0">
              <a:solidFill>
                <a:schemeClr val="tx1"/>
              </a:solidFill>
              <a:latin typeface="Comic Sans MS" pitchFamily="66" charset="0"/>
            </a:endParaRPr>
          </a:p>
          <a:p>
            <a:pPr>
              <a:buFont typeface="Wingdings" pitchFamily="2" charset="2"/>
              <a:buChar char="§"/>
            </a:pPr>
            <a:r>
              <a:rPr lang="el-GR" sz="2400" dirty="0">
                <a:solidFill>
                  <a:schemeClr val="tx1"/>
                </a:solidFill>
                <a:latin typeface="Comic Sans MS" pitchFamily="66" charset="0"/>
              </a:rPr>
              <a:t>      </a:t>
            </a:r>
            <a:r>
              <a:rPr lang="en-US" sz="2400" dirty="0">
                <a:solidFill>
                  <a:schemeClr val="tx1"/>
                </a:solidFill>
                <a:latin typeface="Comic Sans MS" pitchFamily="66" charset="0"/>
              </a:rPr>
              <a:t> </a:t>
            </a:r>
            <a:r>
              <a:rPr lang="el-GR" sz="2400" dirty="0">
                <a:solidFill>
                  <a:schemeClr val="tx1"/>
                </a:solidFill>
                <a:latin typeface="Comic Sans MS" pitchFamily="66" charset="0"/>
              </a:rPr>
              <a:t>Ο πιο ουσιαστικός τρόπος να υποστηρίξετε το παιδί σας είναι πρώτα να φροντίσετε τον εαυτό σας,</a:t>
            </a:r>
            <a:r>
              <a:rPr lang="en-US" sz="2400" dirty="0">
                <a:solidFill>
                  <a:schemeClr val="tx1"/>
                </a:solidFill>
                <a:latin typeface="Comic Sans MS" pitchFamily="66" charset="0"/>
              </a:rPr>
              <a:t> </a:t>
            </a:r>
            <a:r>
              <a:rPr lang="el-GR" sz="2400" dirty="0">
                <a:solidFill>
                  <a:schemeClr val="tx1"/>
                </a:solidFill>
                <a:latin typeface="Comic Sans MS" pitchFamily="66" charset="0"/>
              </a:rPr>
              <a:t>ώστε να</a:t>
            </a:r>
            <a:r>
              <a:rPr lang="en-US" sz="2400" dirty="0">
                <a:solidFill>
                  <a:schemeClr val="tx1"/>
                </a:solidFill>
                <a:latin typeface="Comic Sans MS" pitchFamily="66" charset="0"/>
              </a:rPr>
              <a:t> </a:t>
            </a:r>
            <a:r>
              <a:rPr lang="el-GR" sz="2400" dirty="0">
                <a:solidFill>
                  <a:schemeClr val="tx1"/>
                </a:solidFill>
                <a:latin typeface="Comic Sans MS" pitchFamily="66" charset="0"/>
              </a:rPr>
              <a:t>μπορείτε να παραμείνετε  ήρεμοι και καθησυχαστικοί</a:t>
            </a:r>
          </a:p>
          <a:p>
            <a:r>
              <a:rPr lang="el-GR" sz="2400" dirty="0">
                <a:solidFill>
                  <a:schemeClr val="tx1"/>
                </a:solidFill>
                <a:latin typeface="Comic Sans MS" pitchFamily="66" charset="0"/>
              </a:rPr>
              <a:t>         εάν κάτι σας προβληματίζει σε σχέση με την δική σας ψυχική υγεία επικοινωνήστε με ειδικό. Τα άτομα με αυτισμό επηρεάζονται ιδιαίτερα από την συναισθηματική ένταση</a:t>
            </a:r>
          </a:p>
          <a:p>
            <a:r>
              <a:rPr lang="el-GR" sz="2400" dirty="0">
                <a:solidFill>
                  <a:schemeClr val="tx1"/>
                </a:solidFill>
                <a:latin typeface="Comic Sans MS" pitchFamily="66" charset="0"/>
              </a:rPr>
              <a:t>         στο περιβάλλον τους και</a:t>
            </a:r>
            <a:r>
              <a:rPr lang="en-US" sz="2400" dirty="0">
                <a:solidFill>
                  <a:schemeClr val="tx1"/>
                </a:solidFill>
                <a:latin typeface="Comic Sans MS" pitchFamily="66" charset="0"/>
              </a:rPr>
              <a:t> </a:t>
            </a:r>
            <a:r>
              <a:rPr lang="el-GR" sz="2400" dirty="0">
                <a:solidFill>
                  <a:schemeClr val="tx1"/>
                </a:solidFill>
                <a:latin typeface="Comic Sans MS" pitchFamily="66" charset="0"/>
              </a:rPr>
              <a:t>καταστάσεις ενδοοικογενειακής βίας.</a:t>
            </a:r>
          </a:p>
          <a:p>
            <a:endParaRPr lang="en-US" sz="2400" dirty="0">
              <a:solidFill>
                <a:schemeClr val="tx1"/>
              </a:solidFill>
              <a:latin typeface="Comic Sans MS" pitchFamily="66" charset="0"/>
            </a:endParaRPr>
          </a:p>
          <a:p>
            <a:pPr>
              <a:buFont typeface="Wingdings" pitchFamily="2" charset="2"/>
              <a:buChar char="§"/>
            </a:pPr>
            <a:r>
              <a:rPr lang="el-GR" sz="2400" dirty="0">
                <a:solidFill>
                  <a:schemeClr val="tx1"/>
                </a:solidFill>
                <a:latin typeface="Comic Sans MS" pitchFamily="66" charset="0"/>
              </a:rPr>
              <a:t>  </a:t>
            </a:r>
            <a:r>
              <a:rPr lang="en-US" sz="2400" dirty="0">
                <a:solidFill>
                  <a:schemeClr val="tx1"/>
                </a:solidFill>
                <a:latin typeface="Comic Sans MS" pitchFamily="66" charset="0"/>
              </a:rPr>
              <a:t>     </a:t>
            </a:r>
            <a:r>
              <a:rPr lang="el-GR" sz="2400" b="1" dirty="0">
                <a:solidFill>
                  <a:schemeClr val="tx1"/>
                </a:solidFill>
                <a:latin typeface="Comic Sans MS" pitchFamily="66" charset="0"/>
              </a:rPr>
              <a:t>να ενθαρρύνετε</a:t>
            </a:r>
            <a:r>
              <a:rPr lang="el-GR" sz="2400" dirty="0">
                <a:solidFill>
                  <a:schemeClr val="tx1"/>
                </a:solidFill>
                <a:latin typeface="Comic Sans MS" pitchFamily="66" charset="0"/>
              </a:rPr>
              <a:t> και να  </a:t>
            </a:r>
            <a:r>
              <a:rPr lang="el-GR" sz="2400" b="1" dirty="0">
                <a:solidFill>
                  <a:schemeClr val="tx1"/>
                </a:solidFill>
                <a:latin typeface="Comic Sans MS" pitchFamily="66" charset="0"/>
              </a:rPr>
              <a:t>διατηρείστε</a:t>
            </a:r>
            <a:r>
              <a:rPr lang="el-GR" sz="2400" dirty="0">
                <a:solidFill>
                  <a:schemeClr val="tx1"/>
                </a:solidFill>
                <a:latin typeface="Comic Sans MS" pitchFamily="66" charset="0"/>
              </a:rPr>
              <a:t> τ</a:t>
            </a:r>
            <a:r>
              <a:rPr lang="el-GR" sz="2400" b="1" dirty="0">
                <a:solidFill>
                  <a:schemeClr val="tx1"/>
                </a:solidFill>
                <a:latin typeface="Comic Sans MS" pitchFamily="66" charset="0"/>
              </a:rPr>
              <a:t>η δική σας στενή συνεργασία </a:t>
            </a:r>
            <a:r>
              <a:rPr lang="el-GR" sz="2400" dirty="0">
                <a:solidFill>
                  <a:schemeClr val="tx1"/>
                </a:solidFill>
                <a:latin typeface="Comic Sans MS" pitchFamily="66" charset="0"/>
              </a:rPr>
              <a:t>με εκπαιδευτικούς και θεραπευτές από τους οποίους θα λάβετε καθοδήγηση και συμβουλές,</a:t>
            </a:r>
          </a:p>
          <a:p>
            <a:pPr>
              <a:buFont typeface="Wingdings" pitchFamily="2" charset="2"/>
              <a:buChar char="§"/>
            </a:pPr>
            <a:endParaRPr lang="el-GR" sz="2400" dirty="0">
              <a:solidFill>
                <a:schemeClr val="tx1"/>
              </a:solidFill>
              <a:latin typeface="Comic Sans MS" pitchFamily="66" charset="0"/>
            </a:endParaRPr>
          </a:p>
          <a:p>
            <a:pPr>
              <a:buFont typeface="Wingdings" pitchFamily="2" charset="2"/>
              <a:buChar char="§"/>
            </a:pPr>
            <a:r>
              <a:rPr lang="en-US" sz="2400" dirty="0">
                <a:solidFill>
                  <a:schemeClr val="tx1"/>
                </a:solidFill>
                <a:latin typeface="Comic Sans MS" pitchFamily="66" charset="0"/>
              </a:rPr>
              <a:t>      </a:t>
            </a:r>
            <a:r>
              <a:rPr lang="el-GR" sz="2400" dirty="0">
                <a:solidFill>
                  <a:schemeClr val="tx1"/>
                </a:solidFill>
                <a:latin typeface="Comic Sans MS" pitchFamily="66" charset="0"/>
              </a:rPr>
              <a:t> είναι σημαντικό να συνεχίσει την σχολική φοίτηση και το πρόγραμμα θεραπευτικής παρέμβασης ώστε να επιστρέψει μετά γρήγορα στην κανονικότητα</a:t>
            </a:r>
            <a:r>
              <a:rPr lang="el-GR" sz="2800" dirty="0">
                <a:solidFill>
                  <a:schemeClr val="tx1"/>
                </a:solidFill>
                <a:latin typeface="Comic Sans MS" pitchFamily="66" charset="0"/>
              </a:rPr>
              <a:t>.</a:t>
            </a:r>
          </a:p>
          <a:p>
            <a:endParaRPr lang="el-GR" sz="2800" dirty="0">
              <a:solidFill>
                <a:schemeClr val="tx1"/>
              </a:solidFill>
              <a:latin typeface="Comic Sans MS" pitchFamily="66" charset="0"/>
            </a:endParaRPr>
          </a:p>
          <a:p>
            <a:endParaRPr lang="el-GR" sz="2800" dirty="0">
              <a:solidFill>
                <a:schemeClr val="tx1"/>
              </a:solidFill>
              <a:latin typeface="Comic Sans MS" pitchFamily="66" charset="0"/>
            </a:endParaRPr>
          </a:p>
          <a:p>
            <a:pPr marL="342900" indent="-342900" defTabSz="3394710" fontAlgn="auto">
              <a:spcBef>
                <a:spcPts val="0"/>
              </a:spcBef>
              <a:spcAft>
                <a:spcPts val="0"/>
              </a:spcAft>
              <a:buFont typeface="Wingdings" pitchFamily="2" charset="2"/>
              <a:buChar char="Ø"/>
              <a:defRPr/>
            </a:pPr>
            <a:r>
              <a:rPr lang="el-GR" sz="2400" dirty="0">
                <a:solidFill>
                  <a:schemeClr val="tx1"/>
                </a:solidFill>
                <a:latin typeface="Comic Sans MS" pitchFamily="66" charset="0"/>
              </a:rPr>
              <a:t>       Αν παρατηρήσετε οποιαδήποτε αλλαγή στη συμπεριφορά του παιδιού επικοινωνήστε με παιδοψυχίατρο ο οποίος θα σας κατευθύνει.</a:t>
            </a:r>
            <a:r>
              <a:rPr lang="en-US" sz="2400" dirty="0">
                <a:solidFill>
                  <a:schemeClr val="tx1"/>
                </a:solidFill>
                <a:latin typeface="Comic Sans MS" pitchFamily="66" charset="0"/>
              </a:rPr>
              <a:t> </a:t>
            </a:r>
            <a:r>
              <a:rPr lang="el-GR" sz="2400" dirty="0">
                <a:solidFill>
                  <a:schemeClr val="tx1"/>
                </a:solidFill>
                <a:latin typeface="Comic Sans MS" pitchFamily="66" charset="0"/>
              </a:rPr>
              <a:t>Τα παιδιά με αυτισμό μπορεί να </a:t>
            </a:r>
          </a:p>
          <a:p>
            <a:pPr marL="342900" indent="-342900" defTabSz="3394710" fontAlgn="auto">
              <a:spcBef>
                <a:spcPts val="0"/>
              </a:spcBef>
              <a:spcAft>
                <a:spcPts val="0"/>
              </a:spcAft>
              <a:defRPr/>
            </a:pPr>
            <a:r>
              <a:rPr lang="el-GR" sz="2400" dirty="0">
                <a:solidFill>
                  <a:schemeClr val="tx1"/>
                </a:solidFill>
                <a:latin typeface="Comic Sans MS" pitchFamily="66" charset="0"/>
              </a:rPr>
              <a:t>          μην  καταφέρουν να εκφράσουν λεκτικά τα συμπτώματα όπως ο πόνος. Τα άτομα με αυτισμό είναι ευάλωτα στην εκδήλωση άγχους και κατάθλιψης στις παρούσες </a:t>
            </a:r>
          </a:p>
          <a:p>
            <a:pPr marL="342900" indent="-342900" defTabSz="3394710" fontAlgn="auto">
              <a:spcBef>
                <a:spcPts val="0"/>
              </a:spcBef>
              <a:spcAft>
                <a:spcPts val="0"/>
              </a:spcAft>
              <a:defRPr/>
            </a:pPr>
            <a:r>
              <a:rPr lang="el-GR" sz="2400" dirty="0">
                <a:solidFill>
                  <a:schemeClr val="tx1"/>
                </a:solidFill>
                <a:latin typeface="Comic Sans MS" pitchFamily="66" charset="0"/>
              </a:rPr>
              <a:t>          έντονα </a:t>
            </a:r>
            <a:r>
              <a:rPr lang="el-GR" sz="2400" dirty="0" err="1">
                <a:solidFill>
                  <a:schemeClr val="tx1"/>
                </a:solidFill>
                <a:latin typeface="Comic Sans MS" pitchFamily="66" charset="0"/>
              </a:rPr>
              <a:t>ψυχοπιεστικές</a:t>
            </a:r>
            <a:r>
              <a:rPr lang="el-GR" sz="2400" dirty="0">
                <a:solidFill>
                  <a:schemeClr val="tx1"/>
                </a:solidFill>
                <a:latin typeface="Comic Sans MS" pitchFamily="66" charset="0"/>
              </a:rPr>
              <a:t> συνθήκες.</a:t>
            </a:r>
          </a:p>
          <a:p>
            <a:pPr marL="342900" indent="-342900" defTabSz="3394710" fontAlgn="auto">
              <a:spcBef>
                <a:spcPts val="0"/>
              </a:spcBef>
              <a:spcAft>
                <a:spcPts val="0"/>
              </a:spcAft>
              <a:buFont typeface="Wingdings" pitchFamily="2" charset="2"/>
              <a:buChar char="Ø"/>
              <a:defRPr/>
            </a:pPr>
            <a:endParaRPr lang="el-GR" sz="2400" dirty="0">
              <a:solidFill>
                <a:schemeClr val="tx1"/>
              </a:solidFill>
              <a:latin typeface="Comic Sans MS" pitchFamily="66" charset="0"/>
            </a:endParaRPr>
          </a:p>
          <a:p>
            <a:pPr defTabSz="3394710" fontAlgn="auto">
              <a:spcBef>
                <a:spcPts val="0"/>
              </a:spcBef>
              <a:spcAft>
                <a:spcPts val="0"/>
              </a:spcAft>
              <a:buFont typeface="Wingdings" pitchFamily="2" charset="2"/>
              <a:buChar char="Ø"/>
              <a:defRPr/>
            </a:pPr>
            <a:r>
              <a:rPr lang="el-GR" sz="2400" dirty="0">
                <a:solidFill>
                  <a:schemeClr val="tx1"/>
                </a:solidFill>
                <a:latin typeface="Comic Sans MS" pitchFamily="66" charset="0"/>
              </a:rPr>
              <a:t>        Είναι σημαντικό όλοι οι επαγγελματίες οι οποίοι θα ασχοληθούν κατά την παρούσα πανδημία με άτομα με ΔΦΑ (π.χ. παιδίατροι, νοσηλευτές, αστυνομικοί κ.α.) να γνωρίζουν </a:t>
            </a:r>
          </a:p>
          <a:p>
            <a:pPr defTabSz="3394710" fontAlgn="auto">
              <a:spcBef>
                <a:spcPts val="0"/>
              </a:spcBef>
              <a:spcAft>
                <a:spcPts val="0"/>
              </a:spcAft>
              <a:defRPr/>
            </a:pPr>
            <a:r>
              <a:rPr lang="el-GR" sz="2400" dirty="0">
                <a:solidFill>
                  <a:schemeClr val="tx1"/>
                </a:solidFill>
                <a:latin typeface="Comic Sans MS" pitchFamily="66" charset="0"/>
              </a:rPr>
              <a:t>          ότι τα άτομα με αυτισμό αντιλαμβάνονται και βιώνουν τον κόσμο με διαφορετικό τρόπο. Οι γονείς είναι οι πρώτοι που θα πρέπει να κατανοήσουν πώς το παιδί τους</a:t>
            </a:r>
          </a:p>
          <a:p>
            <a:pPr defTabSz="3394710" fontAlgn="auto">
              <a:spcBef>
                <a:spcPts val="0"/>
              </a:spcBef>
              <a:spcAft>
                <a:spcPts val="0"/>
              </a:spcAft>
              <a:defRPr/>
            </a:pPr>
            <a:r>
              <a:rPr lang="el-GR" sz="2400" dirty="0">
                <a:solidFill>
                  <a:schemeClr val="tx1"/>
                </a:solidFill>
                <a:latin typeface="Comic Sans MS" pitchFamily="66" charset="0"/>
              </a:rPr>
              <a:t>          αντιλαμβάνεται την νέα κατάσταση ώστε να μπορέσουν να την εξηγήσουν στους επαγγελματίες που θα εμπλακούν εφόσον χρειαστεί. </a:t>
            </a:r>
          </a:p>
          <a:p>
            <a:pPr>
              <a:lnSpc>
                <a:spcPct val="150000"/>
              </a:lnSpc>
            </a:pPr>
            <a:endParaRPr lang="el-GR" sz="2800" dirty="0">
              <a:solidFill>
                <a:schemeClr val="tx1"/>
              </a:solidFill>
              <a:latin typeface="Comic Sans MS" pitchFamily="66" charset="0"/>
            </a:endParaRPr>
          </a:p>
          <a:p>
            <a:pPr>
              <a:lnSpc>
                <a:spcPct val="150000"/>
              </a:lnSpc>
            </a:pPr>
            <a:r>
              <a:rPr lang="el-GR" sz="2400" dirty="0">
                <a:solidFill>
                  <a:schemeClr val="tx1"/>
                </a:solidFill>
                <a:latin typeface="Comic Sans MS" pitchFamily="66" charset="0"/>
              </a:rPr>
              <a:t>      Η </a:t>
            </a:r>
            <a:r>
              <a:rPr lang="el-GR" sz="2400" dirty="0" err="1">
                <a:solidFill>
                  <a:schemeClr val="tx1"/>
                </a:solidFill>
                <a:latin typeface="Comic Sans MS" pitchFamily="66" charset="0"/>
              </a:rPr>
              <a:t>National</a:t>
            </a:r>
            <a:r>
              <a:rPr lang="el-GR" sz="2400" dirty="0">
                <a:solidFill>
                  <a:schemeClr val="tx1"/>
                </a:solidFill>
                <a:latin typeface="Comic Sans MS" pitchFamily="66" charset="0"/>
              </a:rPr>
              <a:t> </a:t>
            </a:r>
            <a:r>
              <a:rPr lang="el-GR" sz="2400" dirty="0" err="1">
                <a:solidFill>
                  <a:schemeClr val="tx1"/>
                </a:solidFill>
                <a:latin typeface="Comic Sans MS" pitchFamily="66" charset="0"/>
              </a:rPr>
              <a:t>Autistic</a:t>
            </a:r>
            <a:r>
              <a:rPr lang="el-GR" sz="2400" dirty="0">
                <a:solidFill>
                  <a:schemeClr val="tx1"/>
                </a:solidFill>
                <a:latin typeface="Comic Sans MS" pitchFamily="66" charset="0"/>
              </a:rPr>
              <a:t> Society (NAS) - Εθνική Οργάνωση Αυτιστικών της Μεγάλης Βρετανίας περιγράφει τις ιδιαίτερες και μοναδικές ανάγκες κάθε ατόμου </a:t>
            </a:r>
          </a:p>
          <a:p>
            <a:r>
              <a:rPr lang="el-GR" sz="2400" dirty="0">
                <a:solidFill>
                  <a:schemeClr val="tx1"/>
                </a:solidFill>
                <a:latin typeface="Comic Sans MS" pitchFamily="66" charset="0"/>
              </a:rPr>
              <a:t>      με ΔΦΑ με την προσέγγιση SPELL όπου αναφέρονται με απλό και σαφή τρόπο οι αρχές της υποστηρικτικής παρέμβασης. Το SPELL αποτελεί το αρκτικόλεξο </a:t>
            </a:r>
          </a:p>
          <a:p>
            <a:r>
              <a:rPr lang="el-GR" sz="2400" dirty="0">
                <a:solidFill>
                  <a:schemeClr val="tx1"/>
                </a:solidFill>
                <a:latin typeface="Comic Sans MS" pitchFamily="66" charset="0"/>
              </a:rPr>
              <a:t>      των λέξεων:</a:t>
            </a:r>
          </a:p>
          <a:p>
            <a:endParaRPr lang="el-GR" sz="2400" dirty="0">
              <a:solidFill>
                <a:schemeClr val="tx1"/>
              </a:solidFill>
              <a:latin typeface="Comic Sans MS" pitchFamily="66" charset="0"/>
            </a:endParaRPr>
          </a:p>
          <a:p>
            <a:r>
              <a:rPr lang="el-GR" sz="2400" dirty="0">
                <a:solidFill>
                  <a:schemeClr val="tx1"/>
                </a:solidFill>
                <a:latin typeface="Comic Sans MS" pitchFamily="66" charset="0"/>
              </a:rPr>
              <a:t>     •  </a:t>
            </a:r>
            <a:r>
              <a:rPr lang="el-GR" sz="2400" dirty="0" err="1">
                <a:solidFill>
                  <a:schemeClr val="tx1"/>
                </a:solidFill>
                <a:latin typeface="Comic Sans MS" pitchFamily="66" charset="0"/>
              </a:rPr>
              <a:t>Structure</a:t>
            </a:r>
            <a:r>
              <a:rPr lang="el-GR" sz="2400" dirty="0">
                <a:solidFill>
                  <a:schemeClr val="tx1"/>
                </a:solidFill>
                <a:latin typeface="Comic Sans MS" pitchFamily="66" charset="0"/>
              </a:rPr>
              <a:t> – Δομή  (</a:t>
            </a:r>
            <a:r>
              <a:rPr lang="el-GR" sz="2400" dirty="0" err="1">
                <a:solidFill>
                  <a:schemeClr val="tx1"/>
                </a:solidFill>
                <a:latin typeface="Comic Sans MS" pitchFamily="66" charset="0"/>
              </a:rPr>
              <a:t>προβλεψιμότητα</a:t>
            </a:r>
            <a:r>
              <a:rPr lang="el-GR" sz="2400" dirty="0">
                <a:solidFill>
                  <a:schemeClr val="tx1"/>
                </a:solidFill>
                <a:latin typeface="Comic Sans MS" pitchFamily="66" charset="0"/>
              </a:rPr>
              <a:t>, σταθερότητα, ασφάλεια)</a:t>
            </a:r>
          </a:p>
          <a:p>
            <a:r>
              <a:rPr lang="el-GR" sz="2400" dirty="0">
                <a:solidFill>
                  <a:schemeClr val="tx1"/>
                </a:solidFill>
                <a:latin typeface="Comic Sans MS" pitchFamily="66" charset="0"/>
              </a:rPr>
              <a:t>     •  </a:t>
            </a:r>
            <a:r>
              <a:rPr lang="el-GR" sz="2400" dirty="0" err="1">
                <a:solidFill>
                  <a:schemeClr val="tx1"/>
                </a:solidFill>
                <a:latin typeface="Comic Sans MS" pitchFamily="66" charset="0"/>
              </a:rPr>
              <a:t>Positive</a:t>
            </a:r>
            <a:r>
              <a:rPr lang="el-GR" sz="2400" dirty="0">
                <a:solidFill>
                  <a:schemeClr val="tx1"/>
                </a:solidFill>
                <a:latin typeface="Comic Sans MS" pitchFamily="66" charset="0"/>
              </a:rPr>
              <a:t> – Εποικοδομητική  (ενίσχυση αυτοπεποίθησης, ενδιαφέρον για τις δυνατότητες)</a:t>
            </a:r>
          </a:p>
          <a:p>
            <a:r>
              <a:rPr lang="el-GR" sz="2400" dirty="0">
                <a:solidFill>
                  <a:schemeClr val="tx1"/>
                </a:solidFill>
                <a:latin typeface="Comic Sans MS" pitchFamily="66" charset="0"/>
              </a:rPr>
              <a:t>     •  </a:t>
            </a:r>
            <a:r>
              <a:rPr lang="el-GR" sz="2400" dirty="0" err="1">
                <a:solidFill>
                  <a:schemeClr val="tx1"/>
                </a:solidFill>
                <a:latin typeface="Comic Sans MS" pitchFamily="66" charset="0"/>
              </a:rPr>
              <a:t>Empathy</a:t>
            </a:r>
            <a:r>
              <a:rPr lang="el-GR" sz="2400" dirty="0">
                <a:solidFill>
                  <a:schemeClr val="tx1"/>
                </a:solidFill>
                <a:latin typeface="Comic Sans MS" pitchFamily="66" charset="0"/>
              </a:rPr>
              <a:t> - </a:t>
            </a:r>
            <a:r>
              <a:rPr lang="el-GR" sz="2400" dirty="0" err="1">
                <a:solidFill>
                  <a:schemeClr val="tx1"/>
                </a:solidFill>
                <a:latin typeface="Comic Sans MS" pitchFamily="66" charset="0"/>
              </a:rPr>
              <a:t>Ενσυναίσθηση</a:t>
            </a:r>
            <a:r>
              <a:rPr lang="el-GR" sz="2400" dirty="0">
                <a:solidFill>
                  <a:schemeClr val="tx1"/>
                </a:solidFill>
                <a:latin typeface="Comic Sans MS" pitchFamily="66" charset="0"/>
              </a:rPr>
              <a:t>  (συναισθηματική κατανόηση, ενδιαφέρον για την οπτική τους)</a:t>
            </a:r>
          </a:p>
          <a:p>
            <a:r>
              <a:rPr lang="el-GR" sz="2400" dirty="0">
                <a:solidFill>
                  <a:schemeClr val="tx1"/>
                </a:solidFill>
                <a:latin typeface="Comic Sans MS" pitchFamily="66" charset="0"/>
              </a:rPr>
              <a:t>     •  </a:t>
            </a:r>
            <a:r>
              <a:rPr lang="el-GR" sz="2400" dirty="0" err="1">
                <a:solidFill>
                  <a:schemeClr val="tx1"/>
                </a:solidFill>
                <a:latin typeface="Comic Sans MS" pitchFamily="66" charset="0"/>
              </a:rPr>
              <a:t>Low</a:t>
            </a:r>
            <a:r>
              <a:rPr lang="el-GR" sz="2400" dirty="0">
                <a:solidFill>
                  <a:schemeClr val="tx1"/>
                </a:solidFill>
                <a:latin typeface="Comic Sans MS" pitchFamily="66" charset="0"/>
              </a:rPr>
              <a:t> </a:t>
            </a:r>
            <a:r>
              <a:rPr lang="el-GR" sz="2400" dirty="0" err="1">
                <a:solidFill>
                  <a:schemeClr val="tx1"/>
                </a:solidFill>
                <a:latin typeface="Comic Sans MS" pitchFamily="66" charset="0"/>
              </a:rPr>
              <a:t>arousal</a:t>
            </a:r>
            <a:r>
              <a:rPr lang="el-GR" sz="2400" dirty="0">
                <a:solidFill>
                  <a:schemeClr val="tx1"/>
                </a:solidFill>
                <a:latin typeface="Comic Sans MS" pitchFamily="66" charset="0"/>
              </a:rPr>
              <a:t> – Ήπια διέγερση  (ήρεμο περιβάλλον, μείωση έντασης και ανησυχίας)</a:t>
            </a:r>
          </a:p>
          <a:p>
            <a:r>
              <a:rPr lang="el-GR" sz="2400" dirty="0">
                <a:solidFill>
                  <a:schemeClr val="tx1"/>
                </a:solidFill>
                <a:latin typeface="Comic Sans MS" pitchFamily="66" charset="0"/>
              </a:rPr>
              <a:t>     •  </a:t>
            </a:r>
            <a:r>
              <a:rPr lang="el-GR" sz="2400" dirty="0" err="1">
                <a:solidFill>
                  <a:schemeClr val="tx1"/>
                </a:solidFill>
                <a:latin typeface="Comic Sans MS" pitchFamily="66" charset="0"/>
              </a:rPr>
              <a:t>Links</a:t>
            </a:r>
            <a:r>
              <a:rPr lang="el-GR" sz="2400" dirty="0">
                <a:solidFill>
                  <a:schemeClr val="tx1"/>
                </a:solidFill>
                <a:latin typeface="Comic Sans MS" pitchFamily="66" charset="0"/>
              </a:rPr>
              <a:t> – Σύνδεσμοι  (διασυνδέσεις και επικοινωνία, ισχυροί δεσμοί με συνέπεια μεταξύ των ανθρώπων που έχουν την  ευθύνη για το άτομο)</a:t>
            </a:r>
          </a:p>
          <a:p>
            <a:pPr>
              <a:lnSpc>
                <a:spcPct val="150000"/>
              </a:lnSpc>
            </a:pPr>
            <a:endParaRPr lang="el-GR" sz="2400" dirty="0">
              <a:solidFill>
                <a:schemeClr val="tx1"/>
              </a:solidFill>
              <a:latin typeface="Comic Sans MS" pitchFamily="66" charset="0"/>
            </a:endParaRPr>
          </a:p>
          <a:p>
            <a:pPr>
              <a:lnSpc>
                <a:spcPct val="150000"/>
              </a:lnSpc>
            </a:pPr>
            <a:endParaRPr lang="el-GR" sz="2400" dirty="0">
              <a:solidFill>
                <a:schemeClr val="tx1"/>
              </a:solidFill>
              <a:latin typeface="Comic Sans MS" pitchFamily="66" charset="0"/>
            </a:endParaRPr>
          </a:p>
          <a:p>
            <a:pPr>
              <a:lnSpc>
                <a:spcPct val="150000"/>
              </a:lnSpc>
            </a:pPr>
            <a:endParaRPr lang="el-GR" sz="2800" dirty="0">
              <a:solidFill>
                <a:schemeClr val="tx1"/>
              </a:solidFill>
              <a:latin typeface="Comic Sans MS" pitchFamily="66" charset="0"/>
            </a:endParaRPr>
          </a:p>
          <a:p>
            <a:pPr>
              <a:lnSpc>
                <a:spcPct val="150000"/>
              </a:lnSpc>
            </a:pPr>
            <a:endParaRPr lang="el-GR" sz="2800" dirty="0">
              <a:solidFill>
                <a:schemeClr val="tx1"/>
              </a:solidFill>
              <a:latin typeface="Comic Sans MS" pitchFamily="66" charset="0"/>
            </a:endParaRPr>
          </a:p>
          <a:p>
            <a:pPr>
              <a:lnSpc>
                <a:spcPct val="150000"/>
              </a:lnSpc>
            </a:pPr>
            <a:endParaRPr lang="el-GR" sz="2800" dirty="0">
              <a:solidFill>
                <a:schemeClr val="tx1"/>
              </a:solidFill>
              <a:latin typeface="Comic Sans MS" pitchFamily="66" charset="0"/>
            </a:endParaRPr>
          </a:p>
          <a:p>
            <a:pPr>
              <a:lnSpc>
                <a:spcPct val="150000"/>
              </a:lnSpc>
            </a:pPr>
            <a:br>
              <a:rPr lang="el-GR" sz="2800" dirty="0">
                <a:solidFill>
                  <a:schemeClr val="tx1"/>
                </a:solidFill>
                <a:latin typeface="Comic Sans MS" pitchFamily="66" charset="0"/>
              </a:rPr>
            </a:br>
            <a:endParaRPr lang="el-GR" sz="2800" dirty="0">
              <a:solidFill>
                <a:schemeClr val="tx1"/>
              </a:solidFill>
            </a:endParaRPr>
          </a:p>
        </p:txBody>
      </p:sp>
      <p:sp>
        <p:nvSpPr>
          <p:cNvPr id="15" name="14 - TextBox"/>
          <p:cNvSpPr txBox="1"/>
          <p:nvPr/>
        </p:nvSpPr>
        <p:spPr>
          <a:xfrm>
            <a:off x="1" y="2"/>
            <a:ext cx="25203149" cy="199206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25400">
            <a:solidFill>
              <a:schemeClr val="accent1">
                <a:lumMod val="75000"/>
              </a:schemeClr>
            </a:solidFill>
          </a:ln>
        </p:spPr>
        <p:txBody>
          <a:bodyPr wrap="square" lIns="72000" tIns="72000" rIns="72000" bIns="72000">
            <a:spAutoFit/>
          </a:bodyPr>
          <a:lstStyle/>
          <a:p>
            <a:pPr marL="265176" indent="-265176" algn="ctr" eaLnBrk="1" fontAlgn="auto" hangingPunct="1">
              <a:lnSpc>
                <a:spcPct val="120000"/>
              </a:lnSpc>
              <a:spcAft>
                <a:spcPts val="0"/>
              </a:spcAft>
              <a:buFont typeface="Wingdings 2"/>
              <a:buNone/>
              <a:defRPr/>
            </a:pPr>
            <a:r>
              <a:rPr lang="el-GR" sz="2500" b="1" dirty="0">
                <a:solidFill>
                  <a:schemeClr val="tx2">
                    <a:lumMod val="75000"/>
                  </a:schemeClr>
                </a:solidFill>
                <a:effectLst>
                  <a:outerShdw blurRad="38100" dist="38100" dir="2700000" algn="tl">
                    <a:srgbClr val="000000">
                      <a:alpha val="43137"/>
                    </a:srgbClr>
                  </a:outerShdw>
                </a:effectLst>
                <a:latin typeface="Comic Sans MS" pitchFamily="66" charset="0"/>
              </a:rPr>
              <a:t>ΚΟΡΩΝΟΪΟΣ COVID-19: </a:t>
            </a:r>
          </a:p>
          <a:p>
            <a:pPr marL="265176" indent="-265176" algn="ctr" eaLnBrk="1" fontAlgn="auto" hangingPunct="1">
              <a:lnSpc>
                <a:spcPct val="120000"/>
              </a:lnSpc>
              <a:spcAft>
                <a:spcPts val="0"/>
              </a:spcAft>
              <a:buFont typeface="Wingdings 2"/>
              <a:buNone/>
              <a:defRPr/>
            </a:pPr>
            <a:r>
              <a:rPr lang="el-GR" sz="2500" b="1" dirty="0">
                <a:solidFill>
                  <a:schemeClr val="tx2">
                    <a:lumMod val="75000"/>
                  </a:schemeClr>
                </a:solidFill>
                <a:effectLst>
                  <a:outerShdw blurRad="38100" dist="38100" dir="2700000" algn="tl">
                    <a:srgbClr val="000000">
                      <a:alpha val="43137"/>
                    </a:srgbClr>
                  </a:outerShdw>
                </a:effectLst>
                <a:latin typeface="Comic Sans MS" pitchFamily="66" charset="0"/>
              </a:rPr>
              <a:t>      ΟΔΗΓΙΕΣ ΓΙΑ ΟΙΚΟΓΕΝΕΙΕΣ ΜΕ ΠΑΙΔΙΑ ΚΑΙ ΕΦΗΒΟΥΣ ΜΕ ΔΙΑΤΑΡΑΧΗ ΦΑΣΜΑΤΟΣ ΑΥΤΙΣΜΟΥ (ΔΦΑ) </a:t>
            </a:r>
          </a:p>
          <a:p>
            <a:pPr marL="265176" indent="-265176" algn="ctr" eaLnBrk="1" fontAlgn="auto" hangingPunct="1">
              <a:lnSpc>
                <a:spcPct val="120000"/>
              </a:lnSpc>
              <a:spcAft>
                <a:spcPts val="0"/>
              </a:spcAft>
              <a:buFont typeface="Wingdings 2"/>
              <a:buNone/>
              <a:defRPr/>
            </a:pPr>
            <a:r>
              <a:rPr lang="el-GR" sz="2500" b="1" dirty="0">
                <a:solidFill>
                  <a:schemeClr val="tx2">
                    <a:lumMod val="75000"/>
                  </a:schemeClr>
                </a:solidFill>
                <a:effectLst>
                  <a:outerShdw blurRad="38100" dist="38100" dir="2700000" algn="tl">
                    <a:srgbClr val="000000">
                      <a:alpha val="43137"/>
                    </a:srgbClr>
                  </a:outerShdw>
                </a:effectLst>
                <a:latin typeface="Comic Sans MS" pitchFamily="66" charset="0"/>
              </a:rPr>
              <a:t>ΚΑΙ ΕΠΑΓΓΕΛΜΑΤΙΕΣ</a:t>
            </a:r>
          </a:p>
          <a:p>
            <a:pPr marL="265176" indent="-265176" algn="ctr" eaLnBrk="1" fontAlgn="auto" hangingPunct="1">
              <a:lnSpc>
                <a:spcPct val="120000"/>
              </a:lnSpc>
              <a:spcAft>
                <a:spcPts val="0"/>
              </a:spcAft>
              <a:buFont typeface="Wingdings 2"/>
              <a:buNone/>
              <a:defRPr/>
            </a:pPr>
            <a:endParaRPr lang="el-GR" sz="2500" dirty="0">
              <a:solidFill>
                <a:schemeClr val="bg1"/>
              </a:solidFill>
              <a:effectLst>
                <a:outerShdw blurRad="38100" dist="38100" dir="2700000" algn="tl">
                  <a:srgbClr val="000000">
                    <a:alpha val="43137"/>
                  </a:srgbClr>
                </a:outerShdw>
              </a:effectLst>
              <a:latin typeface="Comic Sans MS" pitchFamily="66" charset="0"/>
              <a:cs typeface="Arial" pitchFamily="34" charset="0"/>
              <a:sym typeface="Wingdings" pitchFamily="2" charset="2"/>
            </a:endParaRPr>
          </a:p>
        </p:txBody>
      </p:sp>
      <p:pic>
        <p:nvPicPr>
          <p:cNvPr id="17" name="16 - Εικόνα" descr="C:\Users\user\Desktop\Covid-19\ASD Covid-19\Εικόνα1.png"/>
          <p:cNvPicPr/>
          <p:nvPr/>
        </p:nvPicPr>
        <p:blipFill>
          <a:blip r:embed="rId2" cstate="print"/>
          <a:srcRect/>
          <a:stretch>
            <a:fillRect/>
          </a:stretch>
        </p:blipFill>
        <p:spPr bwMode="auto">
          <a:xfrm>
            <a:off x="23186751" y="0"/>
            <a:ext cx="2016399" cy="1548409"/>
          </a:xfrm>
          <a:prstGeom prst="rect">
            <a:avLst/>
          </a:prstGeom>
          <a:noFill/>
          <a:ln w="9525">
            <a:noFill/>
            <a:miter lim="800000"/>
            <a:headEnd/>
            <a:tailEnd/>
          </a:ln>
        </p:spPr>
      </p:pic>
      <p:pic>
        <p:nvPicPr>
          <p:cNvPr id="19" name="18 - Εικόνα" descr="Πρόγραμμα Περιήγησης, Web, Www"/>
          <p:cNvPicPr/>
          <p:nvPr/>
        </p:nvPicPr>
        <p:blipFill>
          <a:blip r:embed="rId3" cstate="print"/>
          <a:srcRect/>
          <a:stretch>
            <a:fillRect/>
          </a:stretch>
        </p:blipFill>
        <p:spPr bwMode="auto">
          <a:xfrm>
            <a:off x="23330767" y="29991569"/>
            <a:ext cx="1872383" cy="1584176"/>
          </a:xfrm>
          <a:prstGeom prst="rect">
            <a:avLst/>
          </a:prstGeom>
          <a:solidFill>
            <a:schemeClr val="accent1">
              <a:lumMod val="20000"/>
              <a:lumOff val="80000"/>
            </a:schemeClr>
          </a:solidFill>
          <a:ln w="9525">
            <a:noFill/>
            <a:miter lim="800000"/>
            <a:headEnd/>
            <a:tailEnd/>
          </a:ln>
        </p:spPr>
      </p:pic>
      <p:pic>
        <p:nvPicPr>
          <p:cNvPr id="20" name="19 - Εικόνα" descr="Κόσμο, Γη, Τα Χέρια, Άνθρωποι, Παιδιά, Κύκλο"/>
          <p:cNvPicPr/>
          <p:nvPr/>
        </p:nvPicPr>
        <p:blipFill>
          <a:blip r:embed="rId4" cstate="print"/>
          <a:srcRect/>
          <a:stretch>
            <a:fillRect/>
          </a:stretch>
        </p:blipFill>
        <p:spPr bwMode="auto">
          <a:xfrm>
            <a:off x="21602575" y="29991569"/>
            <a:ext cx="1656359" cy="1440160"/>
          </a:xfrm>
          <a:prstGeom prst="rect">
            <a:avLst/>
          </a:prstGeom>
          <a:solidFill>
            <a:schemeClr val="bg2"/>
          </a:solidFill>
          <a:ln w="9525">
            <a:noFill/>
            <a:miter lim="800000"/>
            <a:headEnd/>
            <a:tailEnd/>
          </a:ln>
        </p:spPr>
      </p:pic>
      <p:sp>
        <p:nvSpPr>
          <p:cNvPr id="26" name="25 - TextBox"/>
          <p:cNvSpPr txBox="1"/>
          <p:nvPr/>
        </p:nvSpPr>
        <p:spPr>
          <a:xfrm>
            <a:off x="-23691" y="2016749"/>
            <a:ext cx="25203150" cy="9042815"/>
          </a:xfrm>
          <a:prstGeom prst="rect">
            <a:avLst/>
          </a:prstGeom>
          <a:solidFill>
            <a:schemeClr val="accent1">
              <a:lumMod val="20000"/>
              <a:lumOff val="80000"/>
            </a:schemeClr>
          </a:solidFill>
          <a:ln w="25400">
            <a:solidFill>
              <a:schemeClr val="accent1">
                <a:lumMod val="75000"/>
              </a:schemeClr>
            </a:solidFill>
          </a:ln>
        </p:spPr>
        <p:txBody>
          <a:bodyPr wrap="square" lIns="180000" tIns="180000" rIns="180000" bIns="180000">
            <a:spAutoFit/>
          </a:bodyPr>
          <a:lstStyle/>
          <a:p>
            <a:pPr lvl="0" algn="just"/>
            <a:endParaRPr lang="el-GR" sz="2000" i="1" dirty="0">
              <a:latin typeface="Comic Sans MS" pitchFamily="66" charset="0"/>
            </a:endParaRPr>
          </a:p>
          <a:p>
            <a:pPr lvl="0" algn="just"/>
            <a:endParaRPr lang="el-GR" sz="2000" i="1" dirty="0">
              <a:latin typeface="Comic Sans MS" pitchFamily="66" charset="0"/>
            </a:endParaRPr>
          </a:p>
          <a:p>
            <a:pPr lvl="0" algn="just"/>
            <a:endParaRPr lang="el-GR" sz="2000" dirty="0">
              <a:latin typeface="Comic Sans MS" pitchFamily="66" charset="0"/>
            </a:endParaRPr>
          </a:p>
          <a:p>
            <a:pPr lvl="0" algn="just">
              <a:buFont typeface="Wingdings" pitchFamily="2" charset="2"/>
              <a:buChar char="ü"/>
            </a:pPr>
            <a:r>
              <a:rPr lang="el-GR" sz="2400" dirty="0">
                <a:latin typeface="Comic Sans MS" pitchFamily="66" charset="0"/>
              </a:rPr>
              <a:t>  προγραμματισμένες εξόδους σε ανοικτούς χώρους με τα πόδια ή το αυτοκίνητο. Υπάρχει πρόβλεψη της πολιτείας για εξαιρέσεις όσον αφορά τις εξόδους κατά την καραντίνα ώστε</a:t>
            </a:r>
          </a:p>
          <a:p>
            <a:pPr lvl="0" algn="just"/>
            <a:r>
              <a:rPr lang="el-GR" sz="2400" dirty="0">
                <a:latin typeface="Comic Sans MS" pitchFamily="66" charset="0"/>
              </a:rPr>
              <a:t>    να προστατευτούν τα δικαιώματα των παιδιών με αυτισμό.</a:t>
            </a:r>
          </a:p>
          <a:p>
            <a:pPr lvl="0" algn="just"/>
            <a:r>
              <a:rPr lang="el-GR" sz="2400" dirty="0">
                <a:latin typeface="Comic Sans MS" pitchFamily="66" charset="0"/>
              </a:rPr>
              <a:t> </a:t>
            </a:r>
          </a:p>
          <a:p>
            <a:pPr lvl="0" algn="just">
              <a:buFont typeface="Wingdings" pitchFamily="2" charset="2"/>
              <a:buChar char="ü"/>
            </a:pPr>
            <a:r>
              <a:rPr lang="el-GR" sz="2400" dirty="0">
                <a:latin typeface="Comic Sans MS" pitchFamily="66" charset="0"/>
              </a:rPr>
              <a:t> οικογενειακές διασκεδαστικές δραστηριότητες, όπως μια βόλτα με ποδήλατο γύρω από τη γειτονιά ή μια  προπόνηση στο σπίτι </a:t>
            </a:r>
            <a:r>
              <a:rPr lang="el-GR" sz="2000" dirty="0">
                <a:latin typeface="Comic Sans MS" pitchFamily="66" charset="0"/>
              </a:rPr>
              <a:t>(αναζητήστε το </a:t>
            </a:r>
            <a:r>
              <a:rPr lang="en-US" sz="2000" dirty="0">
                <a:latin typeface="Comic Sans MS" pitchFamily="66" charset="0"/>
              </a:rPr>
              <a:t>YouTube</a:t>
            </a:r>
            <a:r>
              <a:rPr lang="el-GR" sz="2000" dirty="0">
                <a:latin typeface="Comic Sans MS" pitchFamily="66" charset="0"/>
              </a:rPr>
              <a:t> μαθήματα για </a:t>
            </a:r>
          </a:p>
          <a:p>
            <a:pPr lvl="0" algn="just"/>
            <a:r>
              <a:rPr lang="el-GR" sz="2000" dirty="0">
                <a:latin typeface="Comic Sans MS" pitchFamily="66" charset="0"/>
              </a:rPr>
              <a:t>    οικογενειακές προπονήσεις)</a:t>
            </a:r>
            <a:r>
              <a:rPr lang="el-GR" sz="2400" dirty="0">
                <a:latin typeface="Comic Sans MS" pitchFamily="66" charset="0"/>
              </a:rPr>
              <a:t> διαμορφώνοντας μια συνήθεια τακτικής καθημερινής άσκησης.</a:t>
            </a:r>
          </a:p>
          <a:p>
            <a:pPr lvl="0" algn="just"/>
            <a:endParaRPr lang="el-GR" sz="2400" dirty="0">
              <a:latin typeface="Comic Sans MS" pitchFamily="66" charset="0"/>
            </a:endParaRPr>
          </a:p>
          <a:p>
            <a:pPr marL="342900" indent="-342900">
              <a:buFont typeface="Wingdings" panose="05000000000000000000" pitchFamily="2" charset="2"/>
              <a:buChar char="ü"/>
            </a:pPr>
            <a:r>
              <a:rPr lang="el-GR" sz="2400" dirty="0">
                <a:latin typeface="Comic Sans MS" pitchFamily="66" charset="0"/>
              </a:rPr>
              <a:t>τον επιπλέον χρόνο στο σπίτι μαζί, έτσι ώστε να επιδείξετε και να διδάξετε πιο ανεξάρτητες ικανότητες διαβίωσης και να προσφέρετε άφθονο έπαινο και ενίσχυση για επιτυχίες</a:t>
            </a:r>
            <a:r>
              <a:rPr lang="en-US" sz="2400" dirty="0">
                <a:latin typeface="Comic Sans MS" pitchFamily="66" charset="0"/>
              </a:rPr>
              <a:t>.</a:t>
            </a:r>
          </a:p>
          <a:p>
            <a:pPr lvl="0" algn="just"/>
            <a:endParaRPr lang="el-GR" sz="2400" dirty="0">
              <a:latin typeface="Comic Sans MS" pitchFamily="66" charset="0"/>
            </a:endParaRPr>
          </a:p>
          <a:p>
            <a:pPr marL="342900" indent="-342900">
              <a:buFont typeface="Wingdings" panose="05000000000000000000" pitchFamily="2" charset="2"/>
              <a:buChar char="ü"/>
            </a:pPr>
            <a:r>
              <a:rPr lang="el-GR" sz="2400" dirty="0">
                <a:latin typeface="Comic Sans MS" pitchFamily="66" charset="0"/>
              </a:rPr>
              <a:t>πολλές και διαφορετικές (αλλά χωρίς υπερβολή) δραστηριότητες μέσα στο σπίτι ώστε να μην βαριέται, να μην κάνει δυσάρεστες σκέψεις και να εκτίθεται σε άγχος. Μπορείτε να ασχοληθείτε με την μαγειρική, κηπουρική, ζωγραφική, διακοσμητική, επιτραπέζια παιχνίδια, να επισκεφτείτε τα κανάλια κοινωνικής δικτύωσης,  όπου θα μοιραστείτε ιδέες από την κοινότητα, να</a:t>
            </a:r>
            <a:r>
              <a:rPr lang="en-US" sz="2400" dirty="0">
                <a:latin typeface="Comic Sans MS" pitchFamily="66" charset="0"/>
              </a:rPr>
              <a:t> </a:t>
            </a:r>
            <a:r>
              <a:rPr lang="el-GR" sz="2400" dirty="0">
                <a:latin typeface="Comic Sans MS" pitchFamily="66" charset="0"/>
              </a:rPr>
              <a:t>διαβάσετε βιβλία, να δείτε μαζί ταινίες ή ντοκιμαντέρ έχοντας την ευκαιρία να μάθετε μαζί καινούργια πράγματα.</a:t>
            </a:r>
          </a:p>
          <a:p>
            <a:pPr marL="342900" indent="-342900">
              <a:buFont typeface="Wingdings" panose="05000000000000000000" pitchFamily="2" charset="2"/>
              <a:buChar char="ü"/>
            </a:pPr>
            <a:endParaRPr lang="el-GR" sz="2400" dirty="0">
              <a:latin typeface="Comic Sans MS" pitchFamily="66" charset="0"/>
            </a:endParaRPr>
          </a:p>
          <a:p>
            <a:pPr marL="342900" indent="-342900">
              <a:buFont typeface="Wingdings" panose="05000000000000000000" pitchFamily="2" charset="2"/>
              <a:buChar char="ü"/>
            </a:pPr>
            <a:r>
              <a:rPr lang="el-GR" sz="2400" dirty="0">
                <a:latin typeface="Comic Sans MS" pitchFamily="66" charset="0"/>
              </a:rPr>
              <a:t>τρόπους διατήρησης της κοινωνική επαφής του παιδιού σας με φίλους και συμμαθητές με τη χρήση τηλεφώνου και διαδικτύου (</a:t>
            </a:r>
            <a:r>
              <a:rPr lang="el-GR" sz="2400" dirty="0" err="1">
                <a:latin typeface="Comic Sans MS" pitchFamily="66" charset="0"/>
              </a:rPr>
              <a:t>whatsup</a:t>
            </a:r>
            <a:r>
              <a:rPr lang="el-GR" sz="2400" dirty="0">
                <a:latin typeface="Comic Sans MS" pitchFamily="66" charset="0"/>
              </a:rPr>
              <a:t>, </a:t>
            </a:r>
            <a:r>
              <a:rPr lang="el-GR" sz="2400" dirty="0" err="1">
                <a:latin typeface="Comic Sans MS" pitchFamily="66" charset="0"/>
              </a:rPr>
              <a:t>viber</a:t>
            </a:r>
            <a:r>
              <a:rPr lang="el-GR" sz="2400" dirty="0">
                <a:latin typeface="Comic Sans MS" pitchFamily="66" charset="0"/>
              </a:rPr>
              <a:t>, </a:t>
            </a:r>
            <a:r>
              <a:rPr lang="en-US" sz="2400" dirty="0">
                <a:latin typeface="Comic Sans MS" pitchFamily="66" charset="0"/>
              </a:rPr>
              <a:t>s</a:t>
            </a:r>
            <a:r>
              <a:rPr lang="el-GR" sz="2400" dirty="0" err="1">
                <a:latin typeface="Comic Sans MS" pitchFamily="66" charset="0"/>
              </a:rPr>
              <a:t>kype</a:t>
            </a:r>
            <a:r>
              <a:rPr lang="el-GR" sz="2400" dirty="0">
                <a:latin typeface="Comic Sans MS" pitchFamily="66" charset="0"/>
              </a:rPr>
              <a:t> κα). </a:t>
            </a:r>
          </a:p>
          <a:p>
            <a:pPr marL="342900" lvl="0" indent="-342900" algn="just">
              <a:buFont typeface="Wingdings" panose="05000000000000000000" pitchFamily="2" charset="2"/>
              <a:buChar char="ü"/>
            </a:pPr>
            <a:endParaRPr lang="el-GR" sz="2400" dirty="0">
              <a:latin typeface="Comic Sans MS" pitchFamily="66" charset="0"/>
            </a:endParaRPr>
          </a:p>
          <a:p>
            <a:pPr marL="342900" lvl="0" indent="-342900" algn="just">
              <a:buFont typeface="Wingdings" panose="05000000000000000000" pitchFamily="2" charset="2"/>
              <a:buChar char="ü"/>
            </a:pPr>
            <a:r>
              <a:rPr lang="el-GR" sz="2400" dirty="0">
                <a:latin typeface="Comic Sans MS" pitchFamily="66" charset="0"/>
              </a:rPr>
              <a:t>τρόπους υποστήριξης του παιδιού και του εφήβου σε δεξιότητες τηλεματικής ώστε να μπορεί να  συνεχίσει την παρακολούθηση από απόσταση του σχολικού προγράμματος και των συνεδριών με τους θεραπευτές του. Πολλά παιδιά συναντούν δυσκολία στη χρήση </a:t>
            </a:r>
            <a:r>
              <a:rPr lang="el-GR" sz="2400" dirty="0" err="1">
                <a:latin typeface="Comic Sans MS" pitchFamily="66" charset="0"/>
              </a:rPr>
              <a:t>βιντεοκλήσεων</a:t>
            </a:r>
            <a:r>
              <a:rPr lang="el-GR" sz="2400" dirty="0">
                <a:latin typeface="Comic Sans MS" pitchFamily="66" charset="0"/>
              </a:rPr>
              <a:t> και την παρακολούθηση on </a:t>
            </a:r>
            <a:r>
              <a:rPr lang="el-GR" sz="2400" dirty="0" err="1">
                <a:latin typeface="Comic Sans MS" pitchFamily="66" charset="0"/>
              </a:rPr>
              <a:t>line</a:t>
            </a:r>
            <a:r>
              <a:rPr lang="el-GR" sz="2400" dirty="0">
                <a:latin typeface="Comic Sans MS" pitchFamily="66" charset="0"/>
              </a:rPr>
              <a:t> μαθημάτων. Η οργάνωση της εκπαίδευσής τους μέσω βίντεο και email  μπορεί να κάνει την όλη διαδικασία περισσότερο προβλέψιμη και να περιορίσει το άγχος που βιώνουν κατά την έκθεση. </a:t>
            </a:r>
          </a:p>
          <a:p>
            <a:pPr lvl="0" algn="just"/>
            <a:endParaRPr lang="el-GR" sz="2400" dirty="0">
              <a:latin typeface="Comic Sans MS" pitchFamily="66" charset="0"/>
            </a:endParaRPr>
          </a:p>
          <a:p>
            <a:pPr lvl="0" algn="just">
              <a:buFont typeface="Wingdings" pitchFamily="2" charset="2"/>
              <a:buChar char="ü"/>
            </a:pPr>
            <a:r>
              <a:rPr lang="el-GR" sz="2400" dirty="0">
                <a:latin typeface="Comic Sans MS" pitchFamily="66" charset="0"/>
              </a:rPr>
              <a:t>  την φροντίδα του παιδιού με τέτοιο τρόπο ώστε αν είναι δυνατό να μπορούν να ασχολούνται διαφορετικά άτομα με το παιδί ώστε να  μπορείτε να έχετε χρόνο να κάνετε οτιδήποτε</a:t>
            </a:r>
          </a:p>
          <a:p>
            <a:pPr lvl="0" algn="just"/>
            <a:r>
              <a:rPr lang="el-GR" sz="2400" dirty="0">
                <a:latin typeface="Comic Sans MS" pitchFamily="66" charset="0"/>
              </a:rPr>
              <a:t>     σας ξεκουράζει και ευχαριστεί.</a:t>
            </a:r>
          </a:p>
          <a:p>
            <a:pPr lvl="0" algn="just"/>
            <a:endParaRPr lang="en-US" sz="2400" dirty="0">
              <a:latin typeface="Comic Sans MS" pitchFamily="66" charset="0"/>
            </a:endParaRPr>
          </a:p>
        </p:txBody>
      </p:sp>
      <p:sp>
        <p:nvSpPr>
          <p:cNvPr id="27" name="26 - TextBox"/>
          <p:cNvSpPr txBox="1"/>
          <p:nvPr/>
        </p:nvSpPr>
        <p:spPr>
          <a:xfrm>
            <a:off x="-23690" y="1795677"/>
            <a:ext cx="25203150" cy="9456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25400">
            <a:solidFill>
              <a:schemeClr val="accent1">
                <a:lumMod val="75000"/>
              </a:schemeClr>
            </a:solidFill>
          </a:ln>
        </p:spPr>
        <p:txBody>
          <a:bodyPr wrap="square" lIns="72000" tIns="72000" rIns="72000" bIns="72000">
            <a:spAutoFit/>
          </a:bodyPr>
          <a:lstStyle/>
          <a:p>
            <a:pPr lvl="0" algn="just"/>
            <a:r>
              <a:rPr lang="el-GR" sz="2400" b="1" dirty="0"/>
              <a:t>                  </a:t>
            </a:r>
            <a:r>
              <a:rPr lang="en-US" sz="2400" b="1" i="1" dirty="0">
                <a:latin typeface="Comic Sans MS" pitchFamily="66" charset="0"/>
              </a:rPr>
              <a:t>               </a:t>
            </a:r>
            <a:r>
              <a:rPr lang="el-GR" sz="2800" b="1" dirty="0">
                <a:latin typeface="Comic Sans MS" pitchFamily="66" charset="0"/>
              </a:rPr>
              <a:t>Να οργανώνετε:</a:t>
            </a:r>
          </a:p>
          <a:p>
            <a:pPr lvl="0" algn="just"/>
            <a:endParaRPr lang="el-GR" sz="2400" i="1" dirty="0">
              <a:solidFill>
                <a:schemeClr val="bg1"/>
              </a:solidFill>
              <a:latin typeface="Arial" pitchFamily="34" charset="0"/>
              <a:cs typeface="Arial" pitchFamily="34" charset="0"/>
              <a:sym typeface="Wingdings" pitchFamily="2" charset="2"/>
            </a:endParaRPr>
          </a:p>
        </p:txBody>
      </p:sp>
      <p:sp>
        <p:nvSpPr>
          <p:cNvPr id="28" name="27 - TextBox"/>
          <p:cNvSpPr txBox="1"/>
          <p:nvPr/>
        </p:nvSpPr>
        <p:spPr>
          <a:xfrm>
            <a:off x="1" y="31575745"/>
            <a:ext cx="25203150" cy="2961562"/>
          </a:xfrm>
          <a:prstGeom prst="rect">
            <a:avLst/>
          </a:prstGeom>
          <a:solidFill>
            <a:schemeClr val="tx2">
              <a:lumMod val="20000"/>
              <a:lumOff val="80000"/>
            </a:schemeClr>
          </a:solidFill>
          <a:ln w="12700" cmpd="dbl">
            <a:solidFill>
              <a:schemeClr val="accent1">
                <a:lumMod val="75000"/>
              </a:schemeClr>
            </a:solidFill>
          </a:ln>
        </p:spPr>
        <p:txBody>
          <a:bodyPr wrap="square" lIns="72000" tIns="72000" rIns="72000" bIns="72000">
            <a:spAutoFit/>
          </a:bodyPr>
          <a:lstStyle/>
          <a:p>
            <a:pPr>
              <a:lnSpc>
                <a:spcPct val="150000"/>
              </a:lnSpc>
            </a:pPr>
            <a:r>
              <a:rPr lang="el-GR" sz="2000" b="1" i="1" dirty="0">
                <a:solidFill>
                  <a:schemeClr val="tx2">
                    <a:lumMod val="50000"/>
                  </a:schemeClr>
                </a:solidFill>
                <a:latin typeface="Comic Sans MS" pitchFamily="66" charset="0"/>
              </a:rPr>
              <a:t>           </a:t>
            </a:r>
            <a:r>
              <a:rPr lang="el-GR" sz="2000" b="1" dirty="0">
                <a:solidFill>
                  <a:schemeClr val="tx2">
                    <a:lumMod val="50000"/>
                  </a:schemeClr>
                </a:solidFill>
                <a:latin typeface="Comic Sans MS" pitchFamily="66" charset="0"/>
              </a:rPr>
              <a:t>ΕΘΝΙΚΟΝ ΚΑΙ ΚΑΠΟΔΙΣΤΡΙΑΚΟΝ ΠΑΝΕΠΙΣΤΗΜΙΟΝ ΑΘΗΝΩΝ</a:t>
            </a:r>
            <a:r>
              <a:rPr lang="en-US" sz="2000" b="1" dirty="0">
                <a:solidFill>
                  <a:schemeClr val="tx2">
                    <a:lumMod val="50000"/>
                  </a:schemeClr>
                </a:solidFill>
                <a:latin typeface="Comic Sans MS" pitchFamily="66" charset="0"/>
              </a:rPr>
              <a:t>,</a:t>
            </a:r>
            <a:r>
              <a:rPr lang="el-GR" sz="2000" b="1" dirty="0">
                <a:solidFill>
                  <a:schemeClr val="tx2">
                    <a:lumMod val="50000"/>
                  </a:schemeClr>
                </a:solidFill>
                <a:latin typeface="Comic Sans MS" pitchFamily="66" charset="0"/>
              </a:rPr>
              <a:t>  ΙΑΤΡΙΚΗ ΣΧΟΛΗ</a:t>
            </a:r>
            <a:r>
              <a:rPr lang="en-US" sz="2000" b="1" dirty="0">
                <a:solidFill>
                  <a:schemeClr val="tx2">
                    <a:lumMod val="50000"/>
                  </a:schemeClr>
                </a:solidFill>
                <a:latin typeface="Comic Sans MS" pitchFamily="66" charset="0"/>
              </a:rPr>
              <a:t>,</a:t>
            </a:r>
            <a:r>
              <a:rPr lang="el-GR" sz="2000" b="1" dirty="0">
                <a:solidFill>
                  <a:schemeClr val="tx2">
                    <a:lumMod val="50000"/>
                  </a:schemeClr>
                </a:solidFill>
                <a:latin typeface="Comic Sans MS" pitchFamily="66" charset="0"/>
              </a:rPr>
              <a:t> ΠΑΙΔΟΨΥΧΙΑΤΡΙΚΗ  ΚΛΙΝΙΚΗ, ΓΕΝ</a:t>
            </a:r>
            <a:r>
              <a:rPr lang="en-US" sz="2000" b="1" dirty="0">
                <a:solidFill>
                  <a:schemeClr val="tx2">
                    <a:lumMod val="50000"/>
                  </a:schemeClr>
                </a:solidFill>
                <a:latin typeface="Comic Sans MS" pitchFamily="66" charset="0"/>
              </a:rPr>
              <a:t>.</a:t>
            </a:r>
            <a:r>
              <a:rPr lang="el-GR" sz="2000" b="1" dirty="0">
                <a:solidFill>
                  <a:schemeClr val="tx2">
                    <a:lumMod val="50000"/>
                  </a:schemeClr>
                </a:solidFill>
                <a:latin typeface="Comic Sans MS" pitchFamily="66" charset="0"/>
              </a:rPr>
              <a:t> ΝΟΣΟΚΟΜΕΙΟ ΠΑΙΔΩΝ «Η ΑΓΙΑ ΣΟΦΙΑ» </a:t>
            </a:r>
            <a:endParaRPr lang="el-GR" sz="2000" dirty="0">
              <a:solidFill>
                <a:schemeClr val="tx2">
                  <a:lumMod val="50000"/>
                </a:schemeClr>
              </a:solidFill>
              <a:latin typeface="Comic Sans MS" pitchFamily="66" charset="0"/>
            </a:endParaRPr>
          </a:p>
          <a:p>
            <a:pPr>
              <a:lnSpc>
                <a:spcPct val="150000"/>
              </a:lnSpc>
            </a:pPr>
            <a:r>
              <a:rPr lang="el-GR" sz="2000" b="1" dirty="0">
                <a:solidFill>
                  <a:schemeClr val="tx2">
                    <a:lumMod val="50000"/>
                  </a:schemeClr>
                </a:solidFill>
                <a:latin typeface="Comic Sans MS" pitchFamily="66" charset="0"/>
              </a:rPr>
              <a:t>             Διεπιστημονική ομάδα:  Ε. </a:t>
            </a:r>
            <a:r>
              <a:rPr lang="el-GR" sz="2000" b="1" dirty="0" err="1">
                <a:solidFill>
                  <a:schemeClr val="tx2">
                    <a:lumMod val="50000"/>
                  </a:schemeClr>
                </a:solidFill>
                <a:latin typeface="Comic Sans MS" pitchFamily="66" charset="0"/>
              </a:rPr>
              <a:t>Ταγκούλη</a:t>
            </a:r>
            <a:r>
              <a:rPr lang="el-GR" sz="2000" b="1" dirty="0">
                <a:solidFill>
                  <a:schemeClr val="tx2">
                    <a:lumMod val="50000"/>
                  </a:schemeClr>
                </a:solidFill>
                <a:latin typeface="Comic Sans MS" pitchFamily="66" charset="0"/>
              </a:rPr>
              <a:t>, Β. </a:t>
            </a:r>
            <a:r>
              <a:rPr lang="el-GR" sz="2000" b="1" dirty="0" err="1">
                <a:solidFill>
                  <a:schemeClr val="tx2">
                    <a:lumMod val="50000"/>
                  </a:schemeClr>
                </a:solidFill>
                <a:latin typeface="Comic Sans MS" pitchFamily="66" charset="0"/>
              </a:rPr>
              <a:t>Ντρέ</a:t>
            </a:r>
            <a:r>
              <a:rPr lang="el-GR" sz="2000" b="1" dirty="0">
                <a:solidFill>
                  <a:schemeClr val="tx2">
                    <a:lumMod val="50000"/>
                  </a:schemeClr>
                </a:solidFill>
                <a:latin typeface="Comic Sans MS" pitchFamily="66" charset="0"/>
              </a:rPr>
              <a:t>, Κ. Παπανικολάου</a:t>
            </a:r>
            <a:endParaRPr lang="el-GR" sz="2000" dirty="0">
              <a:latin typeface="Comic Sans MS" pitchFamily="66" charset="0"/>
            </a:endParaRPr>
          </a:p>
          <a:p>
            <a:pPr>
              <a:lnSpc>
                <a:spcPct val="150000"/>
              </a:lnSpc>
            </a:pPr>
            <a:endParaRPr lang="el-GR" sz="2000" dirty="0">
              <a:latin typeface="Comic Sans MS" pitchFamily="66" charset="0"/>
            </a:endParaRPr>
          </a:p>
          <a:p>
            <a:pPr>
              <a:lnSpc>
                <a:spcPct val="150000"/>
              </a:lnSpc>
            </a:pPr>
            <a:r>
              <a:rPr lang="el-GR" sz="2000" b="1" dirty="0">
                <a:solidFill>
                  <a:schemeClr val="tx2">
                    <a:lumMod val="50000"/>
                  </a:schemeClr>
                </a:solidFill>
                <a:latin typeface="Comic Sans MS" pitchFamily="66" charset="0"/>
              </a:rPr>
              <a:t>                                                                                                                                 </a:t>
            </a:r>
          </a:p>
          <a:p>
            <a:pPr>
              <a:lnSpc>
                <a:spcPct val="150000"/>
              </a:lnSpc>
            </a:pPr>
            <a:r>
              <a:rPr lang="el-GR" sz="1800" b="1" dirty="0">
                <a:solidFill>
                  <a:schemeClr val="tx2">
                    <a:lumMod val="50000"/>
                  </a:schemeClr>
                </a:solidFill>
                <a:latin typeface="Comic Sans MS" pitchFamily="66" charset="0"/>
              </a:rPr>
              <a:t>                                                                                    </a:t>
            </a:r>
            <a:r>
              <a:rPr lang="nl-NL" sz="1800" dirty="0">
                <a:latin typeface="Comic Sans MS" pitchFamily="66" charset="0"/>
              </a:rPr>
              <a:t>website: </a:t>
            </a:r>
            <a:r>
              <a:rPr lang="en-US" sz="1800" u="sng" dirty="0">
                <a:latin typeface="Comic Sans MS" pitchFamily="66" charset="0"/>
                <a:hlinkClick r:id="rId5"/>
              </a:rPr>
              <a:t>child-psychiatry.med.uoa.gr</a:t>
            </a:r>
            <a:r>
              <a:rPr lang="el-GR" sz="1800" u="sng" dirty="0">
                <a:latin typeface="Comic Sans MS" pitchFamily="66" charset="0"/>
              </a:rPr>
              <a:t> </a:t>
            </a:r>
            <a:r>
              <a:rPr lang="el-GR" sz="1800" b="1" dirty="0">
                <a:solidFill>
                  <a:schemeClr val="tx2">
                    <a:lumMod val="50000"/>
                  </a:schemeClr>
                </a:solidFill>
                <a:latin typeface="Comic Sans MS" pitchFamily="66" charset="0"/>
              </a:rPr>
              <a:t> </a:t>
            </a:r>
            <a:r>
              <a:rPr lang="en-US" sz="1800" dirty="0"/>
              <a:t>T</a:t>
            </a:r>
            <a:r>
              <a:rPr lang="el-GR" sz="1800" dirty="0">
                <a:latin typeface="Comic Sans MS" pitchFamily="66" charset="0"/>
              </a:rPr>
              <a:t>τηλεφωνικές </a:t>
            </a:r>
            <a:r>
              <a:rPr lang="en-US" sz="1800" dirty="0">
                <a:latin typeface="Comic Sans MS" pitchFamily="66" charset="0"/>
              </a:rPr>
              <a:t> </a:t>
            </a:r>
            <a:r>
              <a:rPr lang="el-GR" sz="1800" dirty="0">
                <a:latin typeface="Comic Sans MS" pitchFamily="66" charset="0"/>
              </a:rPr>
              <a:t>γραµµές ψυχολογικής υποστήριξης της Κλινικής: 210 6924467, 213 2013298 </a:t>
            </a:r>
            <a:r>
              <a:rPr lang="en-US" sz="1800" dirty="0">
                <a:latin typeface="Comic Sans MS" pitchFamily="66" charset="0"/>
              </a:rPr>
              <a:t> </a:t>
            </a:r>
            <a:r>
              <a:rPr lang="el-GR" sz="1800" dirty="0">
                <a:latin typeface="Comic Sans MS" pitchFamily="66" charset="0"/>
              </a:rPr>
              <a:t>(ώρες 09:00-14:</a:t>
            </a:r>
            <a:r>
              <a:rPr lang="el-GR" sz="1700" dirty="0">
                <a:latin typeface="Comic Sans MS" pitchFamily="66" charset="0"/>
              </a:rPr>
              <a:t>00µµ).</a:t>
            </a:r>
          </a:p>
          <a:p>
            <a:pPr>
              <a:lnSpc>
                <a:spcPct val="150000"/>
              </a:lnSpc>
            </a:pPr>
            <a:endParaRPr lang="el-GR" sz="2400" dirty="0">
              <a:solidFill>
                <a:schemeClr val="bg1"/>
              </a:solidFill>
              <a:latin typeface="Arial" pitchFamily="34" charset="0"/>
              <a:cs typeface="Arial" pitchFamily="34" charset="0"/>
              <a:sym typeface="Wingdings" pitchFamily="2" charset="2"/>
            </a:endParaRPr>
          </a:p>
        </p:txBody>
      </p:sp>
      <p:pic>
        <p:nvPicPr>
          <p:cNvPr id="29" name="Picture 4" descr="Athina20a"/>
          <p:cNvPicPr>
            <a:picLocks noChangeAspect="1" noChangeArrowheads="1"/>
          </p:cNvPicPr>
          <p:nvPr/>
        </p:nvPicPr>
        <p:blipFill>
          <a:blip r:embed="rId6" cstate="print"/>
          <a:srcRect/>
          <a:stretch>
            <a:fillRect/>
          </a:stretch>
        </p:blipFill>
        <p:spPr bwMode="auto">
          <a:xfrm>
            <a:off x="0" y="31719761"/>
            <a:ext cx="864272" cy="864096"/>
          </a:xfrm>
          <a:prstGeom prst="rect">
            <a:avLst/>
          </a:prstGeom>
          <a:noFill/>
          <a:ln w="9525">
            <a:noFill/>
            <a:miter lim="800000"/>
            <a:headEnd/>
            <a:tailEnd/>
          </a:ln>
        </p:spPr>
      </p:pic>
      <p:pic>
        <p:nvPicPr>
          <p:cNvPr id="31" name="Picture 2"/>
          <p:cNvPicPr>
            <a:picLocks noChangeAspect="1" noChangeArrowheads="1"/>
          </p:cNvPicPr>
          <p:nvPr/>
        </p:nvPicPr>
        <p:blipFill>
          <a:blip r:embed="rId7" cstate="print"/>
          <a:srcRect/>
          <a:stretch>
            <a:fillRect/>
          </a:stretch>
        </p:blipFill>
        <p:spPr bwMode="auto">
          <a:xfrm>
            <a:off x="0" y="0"/>
            <a:ext cx="2160415" cy="266476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1711</Words>
  <Application>Microsoft Macintosh PowerPoint</Application>
  <PresentationFormat>Προσαρμογή</PresentationFormat>
  <Paragraphs>180</Paragraphs>
  <Slides>2</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vt:i4>
      </vt:variant>
    </vt:vector>
  </HeadingPairs>
  <TitlesOfParts>
    <vt:vector size="8" baseType="lpstr">
      <vt:lpstr>Arial</vt:lpstr>
      <vt:lpstr>Calibri</vt:lpstr>
      <vt:lpstr>Comic Sans MS</vt:lpstr>
      <vt:lpstr>Wingdings</vt:lpstr>
      <vt:lpstr>Wingdings 2</vt:lpstr>
      <vt:lpstr>Θέμα του Office</vt:lpstr>
      <vt:lpstr>Παρουσίαση του PowerPoint</vt:lpstr>
      <vt:lpstr> </vt:lpstr>
    </vt:vector>
  </TitlesOfParts>
  <Company>volcano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V.Ntre</dc:creator>
  <cp:lastModifiedBy>Δημήτρης Κουτσομπόλης</cp:lastModifiedBy>
  <cp:revision>194</cp:revision>
  <dcterms:created xsi:type="dcterms:W3CDTF">2009-10-13T09:01:00Z</dcterms:created>
  <dcterms:modified xsi:type="dcterms:W3CDTF">2020-04-16T15:44:36Z</dcterms:modified>
</cp:coreProperties>
</file>